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 id="2147483667" r:id="rId6"/>
    <p:sldMasterId id="214748366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715000" cx="9144000"/>
  <p:notesSz cx="6858000" cy="9144000"/>
  <p:embeddedFontLst>
    <p:embeddedFont>
      <p:font typeface="Tahoma"/>
      <p:regular r:id="rId56"/>
      <p:bold r:id="rId57"/>
    </p:embeddedFont>
    <p:embeddedFont>
      <p:font typeface="Helvetica Neue"/>
      <p:regular r:id="rId58"/>
      <p:bold r:id="rId59"/>
      <p:italic r:id="rId60"/>
      <p:boldItalic r:id="rId61"/>
    </p:embeddedFont>
    <p:embeddedFont>
      <p:font typeface="Noto Sans Symbols"/>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NotoSansSymbols-regular.fntdata"/><Relationship Id="rId61" Type="http://schemas.openxmlformats.org/officeDocument/2006/relationships/font" Target="fonts/HelveticaNeue-boldItalic.fntdata"/><Relationship Id="rId20" Type="http://schemas.openxmlformats.org/officeDocument/2006/relationships/slide" Target="slides/slide12.xml"/><Relationship Id="rId63" Type="http://schemas.openxmlformats.org/officeDocument/2006/relationships/font" Target="fonts/NotoSansSymbols-bold.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HelveticaNeue-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Tahoma-bold.fntdata"/><Relationship Id="rId12" Type="http://schemas.openxmlformats.org/officeDocument/2006/relationships/slide" Target="slides/slide4.xml"/><Relationship Id="rId56" Type="http://schemas.openxmlformats.org/officeDocument/2006/relationships/font" Target="fonts/Tahoma-regular.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
        <p:nvSpPr>
          <p:cNvPr id="143" name="Google Shape;14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255" name="Google Shape;25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266" name="Google Shape;26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323" name="Google Shape;32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fitness distribution obtained by measur- ing the time evolution of a large number of Web documents. The measurements indicate that each node’s degree has a power law time dependence, as predicted by </a:t>
            </a:r>
            <a:r>
              <a:rPr b="1" lang="en-US" sz="1200">
                <a:solidFill>
                  <a:schemeClr val="dk1"/>
                </a:solidFill>
                <a:latin typeface="Calibri"/>
                <a:ea typeface="Calibri"/>
                <a:cs typeface="Calibri"/>
                <a:sym typeface="Calibri"/>
              </a:rPr>
              <a:t>(6.3)</a:t>
            </a:r>
            <a:r>
              <a:rPr lang="en-US" sz="1200">
                <a:solidFill>
                  <a:schemeClr val="dk1"/>
                </a:solidFill>
                <a:latin typeface="Calibri"/>
                <a:ea typeface="Calibri"/>
                <a:cs typeface="Calibri"/>
                <a:sym typeface="Calibri"/>
              </a:rPr>
              <a:t>. The slope of each curve is </a:t>
            </a:r>
            <a:r>
              <a:rPr i="1" lang="en-US" sz="1200">
                <a:solidFill>
                  <a:schemeClr val="dk1"/>
                </a:solidFill>
                <a:latin typeface="Calibri"/>
                <a:ea typeface="Calibri"/>
                <a:cs typeface="Calibri"/>
                <a:sym typeface="Calibri"/>
              </a:rPr>
              <a:t>β</a:t>
            </a:r>
            <a:r>
              <a:rPr lang="en-US" sz="1200">
                <a:solidFill>
                  <a:schemeClr val="dk1"/>
                </a:solidFill>
                <a:latin typeface="Calibri"/>
                <a:ea typeface="Calibri"/>
                <a:cs typeface="Calibri"/>
                <a:sym typeface="Calibri"/>
              </a:rPr>
              <a:t>(</a:t>
            </a:r>
            <a:r>
              <a:rPr i="1" lang="en-US" sz="1200">
                <a:solidFill>
                  <a:schemeClr val="dk1"/>
                </a:solidFill>
                <a:latin typeface="Calibri"/>
                <a:ea typeface="Calibri"/>
                <a:cs typeface="Calibri"/>
                <a:sym typeface="Calibri"/>
              </a:rPr>
              <a:t>ηj</a:t>
            </a:r>
            <a:r>
              <a:rPr lang="en-US" sz="1200">
                <a:solidFill>
                  <a:schemeClr val="dk1"/>
                </a:solidFill>
                <a:latin typeface="Calibri"/>
                <a:ea typeface="Calibri"/>
                <a:cs typeface="Calibri"/>
                <a:sym typeface="Calibri"/>
              </a:rPr>
              <a:t>), which corresponds to the node’s fitness </a:t>
            </a:r>
            <a:r>
              <a:rPr i="1" lang="en-US" sz="1200">
                <a:solidFill>
                  <a:schemeClr val="dk1"/>
                </a:solidFill>
                <a:latin typeface="Calibri"/>
                <a:ea typeface="Calibri"/>
                <a:cs typeface="Calibri"/>
                <a:sym typeface="Calibri"/>
              </a:rPr>
              <a:t>η</a:t>
            </a:r>
            <a:r>
              <a:rPr lang="en-US" sz="1200">
                <a:solidFill>
                  <a:schemeClr val="dk1"/>
                </a:solidFill>
                <a:latin typeface="Calibri"/>
                <a:ea typeface="Calibri"/>
                <a:cs typeface="Calibri"/>
                <a:sym typeface="Calibri"/>
              </a:rPr>
              <a:t>i up to a multiplicative con- stant according to </a:t>
            </a:r>
            <a:r>
              <a:rPr b="1" lang="en-US" sz="1200">
                <a:solidFill>
                  <a:schemeClr val="dk1"/>
                </a:solidFill>
                <a:latin typeface="Calibri"/>
                <a:ea typeface="Calibri"/>
                <a:cs typeface="Calibri"/>
                <a:sym typeface="Calibri"/>
              </a:rPr>
              <a:t>(6.4)</a:t>
            </a:r>
            <a:r>
              <a:rPr lang="en-US" sz="1200">
                <a:solidFill>
                  <a:schemeClr val="dk1"/>
                </a:solidFill>
                <a:latin typeface="Calibri"/>
                <a:ea typeface="Calibri"/>
                <a:cs typeface="Calibri"/>
                <a:sym typeface="Calibri"/>
              </a:rPr>
              <a:t>. The plot shows the re- sult of two measurements based on datasets recorded three months apart, demonstrating that the fitness distribution is time indepen- dent. The dashed line suggests that the fitness distribution is well approximated by an expo- nential. After [9]. </a:t>
            </a:r>
            <a:endParaRPr/>
          </a:p>
          <a:p>
            <a:pPr indent="0" lvl="0" marL="0" rtl="0" algn="l">
              <a:spcBef>
                <a:spcPts val="360"/>
              </a:spcBef>
              <a:spcAft>
                <a:spcPts val="0"/>
              </a:spcAft>
              <a:buNone/>
            </a:pPr>
            <a:r>
              <a:t/>
            </a:r>
            <a:endParaRPr/>
          </a:p>
        </p:txBody>
      </p:sp>
      <p:sp>
        <p:nvSpPr>
          <p:cNvPr id="331" name="Google Shape;33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341" name="Google Shape;34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353" name="Google Shape;35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365" name="Google Shape;36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10">
                <a:solidFill>
                  <a:schemeClr val="dk1"/>
                </a:solidFill>
                <a:latin typeface="Calibri"/>
                <a:ea typeface="Calibri"/>
                <a:cs typeface="Calibri"/>
                <a:sym typeface="Calibri"/>
              </a:rPr>
              <a:t>In classical physics atoms can be distinguished and individually numbered, like the numbered balls used to pick the winning number in lottery. In the subatomic world </a:t>
            </a:r>
            <a:r>
              <a:rPr i="1" lang="en-US" sz="1110">
                <a:solidFill>
                  <a:schemeClr val="dk1"/>
                </a:solidFill>
                <a:latin typeface="Calibri"/>
                <a:ea typeface="Calibri"/>
                <a:cs typeface="Calibri"/>
                <a:sym typeface="Calibri"/>
              </a:rPr>
              <a:t>Fermi particles</a:t>
            </a:r>
            <a:r>
              <a:rPr lang="en-US" sz="1110">
                <a:solidFill>
                  <a:schemeClr val="dk1"/>
                </a:solidFill>
                <a:latin typeface="Calibri"/>
                <a:ea typeface="Calibri"/>
                <a:cs typeface="Calibri"/>
                <a:sym typeface="Calibri"/>
              </a:rPr>
              <a:t>, like electrons, can be distinguished; in contrast </a:t>
            </a:r>
            <a:r>
              <a:rPr i="1" lang="en-US" sz="1110">
                <a:solidFill>
                  <a:schemeClr val="dk1"/>
                </a:solidFill>
                <a:latin typeface="Calibri"/>
                <a:ea typeface="Calibri"/>
                <a:cs typeface="Calibri"/>
                <a:sym typeface="Calibri"/>
              </a:rPr>
              <a:t>Bose particles</a:t>
            </a:r>
            <a:r>
              <a:rPr lang="en-US" sz="1110">
                <a:solidFill>
                  <a:schemeClr val="dk1"/>
                </a:solidFill>
                <a:latin typeface="Calibri"/>
                <a:ea typeface="Calibri"/>
                <a:cs typeface="Calibri"/>
                <a:sym typeface="Calibri"/>
              </a:rPr>
              <a:t>, like photons, are indis- tinguishable. </a:t>
            </a:r>
            <a:endParaRPr sz="1110"/>
          </a:p>
          <a:p>
            <a:pPr indent="0" lvl="0" marL="0" rtl="0" algn="l">
              <a:spcBef>
                <a:spcPts val="333"/>
              </a:spcBef>
              <a:spcAft>
                <a:spcPts val="0"/>
              </a:spcAft>
              <a:buNone/>
            </a:pPr>
            <a:r>
              <a:rPr lang="en-US" sz="1110">
                <a:solidFill>
                  <a:schemeClr val="dk1"/>
                </a:solidFill>
                <a:latin typeface="Calibri"/>
                <a:ea typeface="Calibri"/>
                <a:cs typeface="Calibri"/>
                <a:sym typeface="Calibri"/>
              </a:rPr>
              <a:t>Distinguishability impacts the energy of a particle. In classical physics the kinetic energy of a moving particle, </a:t>
            </a:r>
            <a:r>
              <a:rPr i="1" lang="en-US" sz="1110">
                <a:solidFill>
                  <a:schemeClr val="dk1"/>
                </a:solidFill>
                <a:latin typeface="Calibri"/>
                <a:ea typeface="Calibri"/>
                <a:cs typeface="Calibri"/>
                <a:sym typeface="Calibri"/>
              </a:rPr>
              <a:t>E</a:t>
            </a:r>
            <a:r>
              <a:rPr lang="en-US" sz="1110">
                <a:solidFill>
                  <a:schemeClr val="dk1"/>
                </a:solidFill>
                <a:latin typeface="Calibri"/>
                <a:ea typeface="Calibri"/>
                <a:cs typeface="Calibri"/>
                <a:sym typeface="Calibri"/>
              </a:rPr>
              <a:t>= </a:t>
            </a:r>
            <a:r>
              <a:rPr i="1" lang="en-US" sz="1110">
                <a:solidFill>
                  <a:schemeClr val="dk1"/>
                </a:solidFill>
                <a:latin typeface="Calibri"/>
                <a:ea typeface="Calibri"/>
                <a:cs typeface="Calibri"/>
                <a:sym typeface="Calibri"/>
              </a:rPr>
              <a:t>mv2</a:t>
            </a:r>
            <a:r>
              <a:rPr lang="en-US" sz="1110">
                <a:solidFill>
                  <a:schemeClr val="dk1"/>
                </a:solidFill>
                <a:latin typeface="Calibri"/>
                <a:ea typeface="Calibri"/>
                <a:cs typeface="Calibri"/>
                <a:sym typeface="Calibri"/>
              </a:rPr>
              <a:t>/2, can have any value between zero (at rest) and an arbitrarily large </a:t>
            </a:r>
            <a:r>
              <a:rPr i="1" lang="en-US" sz="1110">
                <a:solidFill>
                  <a:schemeClr val="dk1"/>
                </a:solidFill>
                <a:latin typeface="Calibri"/>
                <a:ea typeface="Calibri"/>
                <a:cs typeface="Calibri"/>
                <a:sym typeface="Calibri"/>
              </a:rPr>
              <a:t>E</a:t>
            </a:r>
            <a:r>
              <a:rPr lang="en-US" sz="1110">
                <a:solidFill>
                  <a:schemeClr val="dk1"/>
                </a:solidFill>
                <a:latin typeface="Calibri"/>
                <a:ea typeface="Calibri"/>
                <a:cs typeface="Calibri"/>
                <a:sym typeface="Calibri"/>
              </a:rPr>
              <a:t>, when it moves very fast. In quantum mechanics energy is quantized, meaning that it can only take up discrete (quantized) val- ues. This is where distinguishability matters: The distinguishable Fermi particles are forbidden to have the same energy. Hence, only one electron can occupy a given energy level (</a:t>
            </a:r>
            <a:r>
              <a:rPr b="1" lang="en-US" sz="1110">
                <a:solidFill>
                  <a:schemeClr val="dk1"/>
                </a:solidFill>
                <a:latin typeface="Calibri"/>
                <a:ea typeface="Calibri"/>
                <a:cs typeface="Calibri"/>
                <a:sym typeface="Calibri"/>
              </a:rPr>
              <a:t>Figure 6.8a</a:t>
            </a:r>
            <a:r>
              <a:rPr lang="en-US" sz="1110">
                <a:solidFill>
                  <a:schemeClr val="dk1"/>
                </a:solidFill>
                <a:latin typeface="Calibri"/>
                <a:ea typeface="Calibri"/>
                <a:cs typeface="Calibri"/>
                <a:sym typeface="Calibri"/>
              </a:rPr>
              <a:t>). As Bose particles cannot be distinguished, many can crowd on the same energy level (</a:t>
            </a:r>
            <a:r>
              <a:rPr b="1" lang="en-US" sz="1110">
                <a:solidFill>
                  <a:schemeClr val="dk1"/>
                </a:solidFill>
                <a:latin typeface="Calibri"/>
                <a:ea typeface="Calibri"/>
                <a:cs typeface="Calibri"/>
                <a:sym typeface="Calibri"/>
              </a:rPr>
              <a:t>Figure 6.8b</a:t>
            </a:r>
            <a:r>
              <a:rPr lang="en-US" sz="1110">
                <a:solidFill>
                  <a:schemeClr val="dk1"/>
                </a:solidFill>
                <a:latin typeface="Calibri"/>
                <a:ea typeface="Calibri"/>
                <a:cs typeface="Calibri"/>
                <a:sym typeface="Calibri"/>
              </a:rPr>
              <a:t>). </a:t>
            </a:r>
            <a:endParaRPr sz="1110"/>
          </a:p>
          <a:p>
            <a:pPr indent="0" lvl="0" marL="0" rtl="0" algn="l">
              <a:spcBef>
                <a:spcPts val="333"/>
              </a:spcBef>
              <a:spcAft>
                <a:spcPts val="0"/>
              </a:spcAft>
              <a:buNone/>
            </a:pPr>
            <a:r>
              <a:rPr lang="en-US" sz="1110">
                <a:solidFill>
                  <a:schemeClr val="dk1"/>
                </a:solidFill>
                <a:latin typeface="Calibri"/>
                <a:ea typeface="Calibri"/>
                <a:cs typeface="Calibri"/>
                <a:sym typeface="Calibri"/>
              </a:rPr>
              <a:t>At high temperatures, when thermal agitation forces the particles to take up different energies, the difference between a Fermi and a Bose gas is negligible (</a:t>
            </a:r>
            <a:r>
              <a:rPr b="1" lang="en-US" sz="1110">
                <a:solidFill>
                  <a:schemeClr val="dk1"/>
                </a:solidFill>
                <a:latin typeface="Calibri"/>
                <a:ea typeface="Calibri"/>
                <a:cs typeface="Calibri"/>
                <a:sym typeface="Calibri"/>
              </a:rPr>
              <a:t>Figure 6.8a,b</a:t>
            </a:r>
            <a:r>
              <a:rPr lang="en-US" sz="1110">
                <a:solidFill>
                  <a:schemeClr val="dk1"/>
                </a:solidFill>
                <a:latin typeface="Calibri"/>
                <a:ea typeface="Calibri"/>
                <a:cs typeface="Calibri"/>
                <a:sym typeface="Calibri"/>
              </a:rPr>
              <a:t>). The difference becomes significant at low temperatures when all particles are forced to take up their lowest allowed energy. In a Fermi gas at low temperatures the particles fill the energy levels from bottom up, just like pouring water fills up a vase (</a:t>
            </a:r>
            <a:r>
              <a:rPr b="1" lang="en-US" sz="1110">
                <a:solidFill>
                  <a:schemeClr val="dk1"/>
                </a:solidFill>
                <a:latin typeface="Calibri"/>
                <a:ea typeface="Calibri"/>
                <a:cs typeface="Calibri"/>
                <a:sym typeface="Calibri"/>
              </a:rPr>
              <a:t>Figure 6.8c</a:t>
            </a:r>
            <a:r>
              <a:rPr lang="en-US" sz="1110">
                <a:solidFill>
                  <a:schemeClr val="dk1"/>
                </a:solidFill>
                <a:latin typeface="Calibri"/>
                <a:ea typeface="Calibri"/>
                <a:cs typeface="Calibri"/>
                <a:sym typeface="Calibri"/>
              </a:rPr>
              <a:t>). However, as any number of Bose particles can share the same energy, they can all crowd at the lowest energy level (</a:t>
            </a:r>
            <a:r>
              <a:rPr b="1" lang="en-US" sz="1110">
                <a:solidFill>
                  <a:schemeClr val="dk1"/>
                </a:solidFill>
                <a:latin typeface="Calibri"/>
                <a:ea typeface="Calibri"/>
                <a:cs typeface="Calibri"/>
                <a:sym typeface="Calibri"/>
              </a:rPr>
              <a:t>Figure 6.8d</a:t>
            </a:r>
            <a:r>
              <a:rPr lang="en-US" sz="1110">
                <a:solidFill>
                  <a:schemeClr val="dk1"/>
                </a:solidFill>
                <a:latin typeface="Calibri"/>
                <a:ea typeface="Calibri"/>
                <a:cs typeface="Calibri"/>
                <a:sym typeface="Calibri"/>
              </a:rPr>
              <a:t>). In other words, no matter how much “Bose liquid” we pour into the vase, it will stay at the bottom of the vessel, never filling it up. This phenomenon is called a Bose-Einstein condensation and it was first proposed by Einstein in 1924. Experimental evidence for Bose-Ein- stein condensation emerged only in 1995 and was recognized with the 2001 Nobel prize in physics. </a:t>
            </a:r>
            <a:endParaRPr sz="1110"/>
          </a:p>
          <a:p>
            <a:pPr indent="0" lvl="0" marL="0" rtl="0" algn="l">
              <a:spcBef>
                <a:spcPts val="333"/>
              </a:spcBef>
              <a:spcAft>
                <a:spcPts val="0"/>
              </a:spcAft>
              <a:buNone/>
            </a:pPr>
            <a:r>
              <a:t/>
            </a:r>
            <a:endParaRPr sz="1110"/>
          </a:p>
        </p:txBody>
      </p:sp>
      <p:sp>
        <p:nvSpPr>
          <p:cNvPr id="415" name="Google Shape;41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 name="Google Shape;442;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451" name="Google Shape;45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159" name="Google Shape;15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459" name="Google Shape;459;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Initial Attractiveness.Cumulative preferential attachment function for the citation network, capturing the citation patterns of research papers published from 2007 to 2008. The  curve was measured using the methodology described in Sect. 5.7. The continuous line corresponds to  with initial attractiveness A ~ 7.0. The dashed line corresponds to A=0, i.e. the case without attractiveness. After [17].</a:t>
            </a:r>
            <a:endParaRPr/>
          </a:p>
        </p:txBody>
      </p:sp>
      <p:sp>
        <p:nvSpPr>
          <p:cNvPr id="467" name="Google Shape;467;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sz="1200">
                <a:solidFill>
                  <a:schemeClr val="dk1"/>
                </a:solidFill>
                <a:latin typeface="Calibri"/>
                <a:ea typeface="Calibri"/>
                <a:cs typeface="Calibri"/>
                <a:sym typeface="Calibri"/>
              </a:rPr>
              <a:t>Preferential attachment. The relative probability  that a newcomer firm added at time t connects to an incumbent firm with k links. The dashed line has slope α =1.2.Link deletion. The relative probability,  of deleting a link from a degree node, compared with random link removal. The dashed line has slope . If link addition and removal were to be random, we would expect  and  for all k.  After [23].</a:t>
            </a:r>
            <a:endParaRPr/>
          </a:p>
        </p:txBody>
      </p:sp>
      <p:sp>
        <p:nvSpPr>
          <p:cNvPr id="492" name="Google Shape;492;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sz="1200">
                <a:solidFill>
                  <a:schemeClr val="dk1"/>
                </a:solidFill>
                <a:latin typeface="Calibri"/>
                <a:ea typeface="Calibri"/>
                <a:cs typeface="Calibri"/>
                <a:sym typeface="Calibri"/>
              </a:rPr>
              <a:t>Preferential attachment. The relative probability  that a newcomer firm added at time t connects to an incumbent firm with k links. The dashed line has slope α =1.2.Link deletion. The relative probability,  of deleting a link from a degree node, compared with random link removal. The dashed line has slope . If link addition and removal were to be random, we would expect  and  for all k.  After [23].</a:t>
            </a:r>
            <a:endParaRPr/>
          </a:p>
        </p:txBody>
      </p:sp>
      <p:sp>
        <p:nvSpPr>
          <p:cNvPr id="504" name="Google Shape;50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citation history of a research paper by Jan Hendrik Schön published in </a:t>
            </a:r>
            <a:r>
              <a:rPr i="1" lang="en-US" sz="1200">
                <a:solidFill>
                  <a:schemeClr val="dk1"/>
                </a:solidFill>
                <a:latin typeface="Calibri"/>
                <a:ea typeface="Calibri"/>
                <a:cs typeface="Calibri"/>
                <a:sym typeface="Calibri"/>
              </a:rPr>
              <a:t>Science </a:t>
            </a:r>
            <a:r>
              <a:rPr lang="en-US" sz="1200">
                <a:solidFill>
                  <a:schemeClr val="dk1"/>
                </a:solidFill>
                <a:latin typeface="Calibri"/>
                <a:ea typeface="Calibri"/>
                <a:cs typeface="Calibri"/>
                <a:sym typeface="Calibri"/>
              </a:rPr>
              <a:t>[23] illus- trates how difficult it is to remove a node from the citation network. Schön rose to promi- nence after a series of breakthroughs in the area of semiconductors. His productivity was phenomenal: In 2001 he has coauthored one research paper every eight days, published by the most prominent scientific journals, like </a:t>
            </a:r>
            <a:r>
              <a:rPr i="1" lang="en-US" sz="1200">
                <a:solidFill>
                  <a:schemeClr val="dk1"/>
                </a:solidFill>
                <a:latin typeface="Calibri"/>
                <a:ea typeface="Calibri"/>
                <a:cs typeface="Calibri"/>
                <a:sym typeface="Calibri"/>
              </a:rPr>
              <a:t>Science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Nature</a:t>
            </a:r>
            <a:r>
              <a:rPr lang="en-US" sz="1200">
                <a:solidFill>
                  <a:schemeClr val="dk1"/>
                </a:solidFill>
                <a:latin typeface="Calibri"/>
                <a:ea typeface="Calibri"/>
                <a:cs typeface="Calibri"/>
                <a:sym typeface="Calibri"/>
              </a:rPr>
              <a:t>. </a:t>
            </a:r>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Soon after Schön published a paper reporting a groundbreaking discovery on single-mol- ecule semiconductors, researchers noticed that he reported for two experiments, carried out at different temperatures, identical noise [24]. The ensuing questions prompted Lu- cent Technologies, which ran Bell Labs where Schön worked, to start a formal investigation. Eventually Schön admitted falsifying data. Several dozens of his papers, like the one whose citation pattern is shown in this figure, were retracted. </a:t>
            </a:r>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While the papers’ formal retraction lead to a dramatic drop in citations, the papers con- tinue to be cited after their official “deletion” from the literature, as seen in the figure above. This indicates that it is virtually impossible to remove a node from the citation network. </a:t>
            </a:r>
            <a:endParaRPr/>
          </a:p>
          <a:p>
            <a:pPr indent="0" lvl="0" marL="0" rtl="0" algn="l">
              <a:spcBef>
                <a:spcPts val="360"/>
              </a:spcBef>
              <a:spcAft>
                <a:spcPts val="0"/>
              </a:spcAft>
              <a:buNone/>
            </a:pPr>
            <a:r>
              <a:t/>
            </a:r>
            <a:endParaRPr/>
          </a:p>
        </p:txBody>
      </p:sp>
      <p:sp>
        <p:nvSpPr>
          <p:cNvPr id="515" name="Google Shape;51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Garment District </a:t>
            </a:r>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The Garment District is a Manhattan neigh- borhood located between Fifth and Ninth Ave- nue, from 34th to 42nd Street. Since the early 20th century it has been the center for fash- ion manufacturing and design in the United States. The </a:t>
            </a:r>
            <a:r>
              <a:rPr i="1" lang="en-US" sz="1200">
                <a:solidFill>
                  <a:schemeClr val="dk1"/>
                </a:solidFill>
                <a:latin typeface="Calibri"/>
                <a:ea typeface="Calibri"/>
                <a:cs typeface="Calibri"/>
                <a:sym typeface="Calibri"/>
              </a:rPr>
              <a:t>Needle threading a button </a:t>
            </a:r>
            <a:r>
              <a:rPr lang="en-US" sz="1200">
                <a:solidFill>
                  <a:schemeClr val="dk1"/>
                </a:solidFill>
                <a:latin typeface="Calibri"/>
                <a:ea typeface="Calibri"/>
                <a:cs typeface="Calibri"/>
                <a:sym typeface="Calibri"/>
              </a:rPr>
              <a:t>and the </a:t>
            </a:r>
            <a:r>
              <a:rPr i="1" lang="en-US" sz="1200">
                <a:solidFill>
                  <a:schemeClr val="dk1"/>
                </a:solidFill>
                <a:latin typeface="Calibri"/>
                <a:ea typeface="Calibri"/>
                <a:cs typeface="Calibri"/>
                <a:sym typeface="Calibri"/>
              </a:rPr>
              <a:t>Jewish Tailor</a:t>
            </a:r>
            <a:r>
              <a:rPr lang="en-US" sz="1200">
                <a:solidFill>
                  <a:schemeClr val="dk1"/>
                </a:solidFill>
                <a:latin typeface="Calibri"/>
                <a:ea typeface="Calibri"/>
                <a:cs typeface="Calibri"/>
                <a:sym typeface="Calibri"/>
              </a:rPr>
              <a:t>, two sculptures located in the heart of the district, pay tribute to the neigh- borhood’s past. </a:t>
            </a:r>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The garment industry of New York City offers a prominent example of a declining network, helping us understand how the loss of nodes shapes a network’s topology (</a:t>
            </a:r>
            <a:r>
              <a:rPr b="1" lang="en-US" sz="1200">
                <a:solidFill>
                  <a:schemeClr val="dk1"/>
                </a:solidFill>
                <a:latin typeface="Calibri"/>
                <a:ea typeface="Calibri"/>
                <a:cs typeface="Calibri"/>
                <a:sym typeface="Calibri"/>
              </a:rPr>
              <a:t>BOX 6.5</a:t>
            </a:r>
            <a:r>
              <a:rPr lang="en-US" sz="1200">
                <a:solidFill>
                  <a:schemeClr val="dk1"/>
                </a:solidFill>
                <a:latin typeface="Calibri"/>
                <a:ea typeface="Calibri"/>
                <a:cs typeface="Calibri"/>
                <a:sym typeface="Calibri"/>
              </a:rPr>
              <a:t>). Uncov- ering the impact of processes like node and link loss on the network topology is one of the goals of this chapter. </a:t>
            </a:r>
            <a:endParaRPr/>
          </a:p>
          <a:p>
            <a:pPr indent="0" lvl="0" marL="0" rtl="0" algn="l">
              <a:spcBef>
                <a:spcPts val="360"/>
              </a:spcBef>
              <a:spcAft>
                <a:spcPts val="0"/>
              </a:spcAft>
              <a:buNone/>
            </a:pPr>
            <a:r>
              <a:t/>
            </a:r>
            <a:endParaRPr/>
          </a:p>
        </p:txBody>
      </p:sp>
      <p:sp>
        <p:nvSpPr>
          <p:cNvPr id="524" name="Google Shape;52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New York City garment industry offers a prominent example of a declining network (</a:t>
            </a:r>
            <a:r>
              <a:rPr b="1" lang="en-US" sz="1200">
                <a:solidFill>
                  <a:schemeClr val="dk1"/>
                </a:solidFill>
                <a:latin typeface="Calibri"/>
                <a:ea typeface="Calibri"/>
                <a:cs typeface="Calibri"/>
                <a:sym typeface="Calibri"/>
              </a:rPr>
              <a:t>Figure 6.1</a:t>
            </a:r>
            <a:r>
              <a:rPr lang="en-US" sz="1200">
                <a:solidFill>
                  <a:schemeClr val="dk1"/>
                </a:solidFill>
                <a:latin typeface="Calibri"/>
                <a:ea typeface="Calibri"/>
                <a:cs typeface="Calibri"/>
                <a:sym typeface="Calibri"/>
              </a:rPr>
              <a:t>). Its nodes are designers and contrac- tors that are connected to each other by the annual coproduction of lines of clothing. As the industry decayed, the network has persistently shrunk: The network’s largest connected component collapsed from 3,249 nodes in 1985 to 190 nodes in 2003. Interestingly, the network’s degree distribution remained unchanged during this period. The anal- ysis of the network’s evolution uncovered several properties of declin- ing networks [25]: </a:t>
            </a:r>
            <a:endParaRPr/>
          </a:p>
          <a:p>
            <a:pPr indent="0" lvl="0" marL="0" rtl="0" algn="l">
              <a:spcBef>
                <a:spcPts val="360"/>
              </a:spcBef>
              <a:spcAft>
                <a:spcPts val="0"/>
              </a:spcAft>
              <a:buNone/>
            </a:pPr>
            <a:r>
              <a:t/>
            </a:r>
            <a:endParaRPr/>
          </a:p>
        </p:txBody>
      </p:sp>
      <p:sp>
        <p:nvSpPr>
          <p:cNvPr id="531" name="Google Shape;531;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39" name="Google Shape;53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50" name="Google Shape;550;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167" name="Google Shape;16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61" name="Google Shape;561;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69" name="Google Shape;569;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77" name="Google Shape;57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584" name="Google Shape;58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 name="Google Shape;605;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 name="Google Shape;614;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Founded six years after birth of the World Wide Web, Google was a latecomer to search. By the late 1990s Alta Vista and Inktomi,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Facebook, with an even later start, took over as the Web’s biggest hub. </a:t>
            </a:r>
            <a:endParaRPr/>
          </a:p>
          <a:p>
            <a:pPr indent="0" lvl="0" marL="0" rtl="0" algn="l">
              <a:spcBef>
                <a:spcPts val="360"/>
              </a:spcBef>
              <a:spcAft>
                <a:spcPts val="0"/>
              </a:spcAft>
              <a:buNone/>
            </a:pPr>
            <a:r>
              <a:t/>
            </a:r>
            <a:endParaRPr/>
          </a:p>
        </p:txBody>
      </p:sp>
      <p:sp>
        <p:nvSpPr>
          <p:cNvPr id="224" name="Google Shape;22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12"/>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12"/>
          <p:cNvSpPr/>
          <p:nvPr>
            <p:ph idx="2" type="pic"/>
          </p:nvPr>
        </p:nvSpPr>
        <p:spPr>
          <a:xfrm>
            <a:off x="1792288" y="510646"/>
            <a:ext cx="5486400" cy="3429000"/>
          </a:xfrm>
          <a:prstGeom prst="rect">
            <a:avLst/>
          </a:prstGeom>
          <a:noFill/>
          <a:ln>
            <a:noFill/>
          </a:ln>
        </p:spPr>
      </p:sp>
      <p:sp>
        <p:nvSpPr>
          <p:cNvPr id="80" name="Google Shape;80;p12"/>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 name="Google Shape;81;p12"/>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1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13"/>
          <p:cNvSpPr txBox="1"/>
          <p:nvPr>
            <p:ph idx="1" type="body"/>
          </p:nvPr>
        </p:nvSpPr>
        <p:spPr>
          <a:xfrm rot="5400000">
            <a:off x="2686050" y="-89535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3"/>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14"/>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4"/>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16"/>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6"/>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000000"/>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000000"/>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000000"/>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000000"/>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000000"/>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000000"/>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000000"/>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6" name="Shape 106"/>
        <p:cNvGrpSpPr/>
        <p:nvPr/>
      </p:nvGrpSpPr>
      <p:grpSpPr>
        <a:xfrm>
          <a:off x="0" y="0"/>
          <a:ext cx="0" cy="0"/>
          <a:chOff x="0" y="0"/>
          <a:chExt cx="0" cy="0"/>
        </a:xfrm>
      </p:grpSpPr>
      <p:sp>
        <p:nvSpPr>
          <p:cNvPr id="107" name="Google Shape;107;p17"/>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 name="Google Shape;108;p17"/>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Font typeface="Times New Roman"/>
              <a:buNone/>
              <a:defRPr>
                <a:solidFill>
                  <a:srgbClr val="888888"/>
                </a:solidFill>
              </a:defRPr>
            </a:lvl1pPr>
            <a:lvl2pPr lvl="1" algn="ctr">
              <a:spcBef>
                <a:spcPts val="560"/>
              </a:spcBef>
              <a:spcAft>
                <a:spcPts val="0"/>
              </a:spcAft>
              <a:buClr>
                <a:srgbClr val="888888"/>
              </a:buClr>
              <a:buSzPts val="2800"/>
              <a:buFont typeface="Times New Roman"/>
              <a:buNone/>
              <a:defRPr>
                <a:solidFill>
                  <a:srgbClr val="888888"/>
                </a:solidFill>
              </a:defRPr>
            </a:lvl2pPr>
            <a:lvl3pPr lvl="2" algn="ctr">
              <a:spcBef>
                <a:spcPts val="480"/>
              </a:spcBef>
              <a:spcAft>
                <a:spcPts val="0"/>
              </a:spcAft>
              <a:buClr>
                <a:srgbClr val="888888"/>
              </a:buClr>
              <a:buSzPts val="2400"/>
              <a:buFont typeface="Times New Roman"/>
              <a:buNone/>
              <a:defRPr>
                <a:solidFill>
                  <a:srgbClr val="888888"/>
                </a:solidFill>
              </a:defRPr>
            </a:lvl3pPr>
            <a:lvl4pPr lvl="3" algn="ctr">
              <a:spcBef>
                <a:spcPts val="400"/>
              </a:spcBef>
              <a:spcAft>
                <a:spcPts val="0"/>
              </a:spcAft>
              <a:buClr>
                <a:srgbClr val="888888"/>
              </a:buClr>
              <a:buSzPts val="2000"/>
              <a:buFont typeface="Times New Roman"/>
              <a:buNone/>
              <a:defRPr>
                <a:solidFill>
                  <a:srgbClr val="888888"/>
                </a:solidFill>
              </a:defRPr>
            </a:lvl4pPr>
            <a:lvl5pPr lvl="4" algn="ctr">
              <a:spcBef>
                <a:spcPts val="400"/>
              </a:spcBef>
              <a:spcAft>
                <a:spcPts val="0"/>
              </a:spcAft>
              <a:buClr>
                <a:srgbClr val="888888"/>
              </a:buClr>
              <a:buSzPts val="2000"/>
              <a:buFont typeface="Times New Roman"/>
              <a:buNone/>
              <a:defRPr>
                <a:solidFill>
                  <a:srgbClr val="888888"/>
                </a:solidFill>
              </a:defRPr>
            </a:lvl5pPr>
            <a:lvl6pPr lvl="5" algn="ctr">
              <a:spcBef>
                <a:spcPts val="400"/>
              </a:spcBef>
              <a:spcAft>
                <a:spcPts val="0"/>
              </a:spcAft>
              <a:buClr>
                <a:srgbClr val="888888"/>
              </a:buClr>
              <a:buSzPts val="2000"/>
              <a:buFont typeface="Times New Roman"/>
              <a:buNone/>
              <a:defRPr>
                <a:solidFill>
                  <a:srgbClr val="888888"/>
                </a:solidFill>
              </a:defRPr>
            </a:lvl6pPr>
            <a:lvl7pPr lvl="6" algn="ctr">
              <a:spcBef>
                <a:spcPts val="400"/>
              </a:spcBef>
              <a:spcAft>
                <a:spcPts val="0"/>
              </a:spcAft>
              <a:buClr>
                <a:srgbClr val="888888"/>
              </a:buClr>
              <a:buSzPts val="2000"/>
              <a:buFont typeface="Times New Roman"/>
              <a:buNone/>
              <a:defRPr>
                <a:solidFill>
                  <a:srgbClr val="888888"/>
                </a:solidFill>
              </a:defRPr>
            </a:lvl7pPr>
            <a:lvl8pPr lvl="7" algn="ctr">
              <a:spcBef>
                <a:spcPts val="400"/>
              </a:spcBef>
              <a:spcAft>
                <a:spcPts val="0"/>
              </a:spcAft>
              <a:buClr>
                <a:srgbClr val="888888"/>
              </a:buClr>
              <a:buSzPts val="2000"/>
              <a:buFont typeface="Times New Roman"/>
              <a:buNone/>
              <a:defRPr>
                <a:solidFill>
                  <a:srgbClr val="888888"/>
                </a:solidFill>
              </a:defRPr>
            </a:lvl8pPr>
            <a:lvl9pPr lvl="8" algn="ctr">
              <a:spcBef>
                <a:spcPts val="400"/>
              </a:spcBef>
              <a:spcAft>
                <a:spcPts val="0"/>
              </a:spcAft>
              <a:buClr>
                <a:srgbClr val="888888"/>
              </a:buClr>
              <a:buSzPts val="2000"/>
              <a:buFont typeface="Times New Roman"/>
              <a:buNone/>
              <a:defRPr>
                <a:solidFill>
                  <a:srgbClr val="888888"/>
                </a:solidFill>
              </a:defRPr>
            </a:lvl9pPr>
          </a:lstStyle>
          <a:p/>
        </p:txBody>
      </p:sp>
      <p:sp>
        <p:nvSpPr>
          <p:cNvPr id="109" name="Google Shape;109;p17"/>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7"/>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7"/>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888888"/>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888888"/>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888888"/>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888888"/>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888888"/>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888888"/>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888888"/>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888888"/>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112" name="Shape 112"/>
        <p:cNvGrpSpPr/>
        <p:nvPr/>
      </p:nvGrpSpPr>
      <p:grpSpPr>
        <a:xfrm>
          <a:off x="0" y="0"/>
          <a:ext cx="0" cy="0"/>
          <a:chOff x="0" y="0"/>
          <a:chExt cx="0" cy="0"/>
        </a:xfrm>
      </p:grpSpPr>
      <p:sp>
        <p:nvSpPr>
          <p:cNvPr id="113" name="Google Shape;113;p18"/>
          <p:cNvSpPr txBox="1"/>
          <p:nvPr>
            <p:ph type="title"/>
          </p:nvPr>
        </p:nvSpPr>
        <p:spPr>
          <a:xfrm>
            <a:off x="685800" y="508000"/>
            <a:ext cx="77724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 name="Google Shape;114;p18"/>
          <p:cNvSpPr txBox="1"/>
          <p:nvPr>
            <p:ph idx="1" type="body"/>
          </p:nvPr>
        </p:nvSpPr>
        <p:spPr>
          <a:xfrm>
            <a:off x="685800" y="1651000"/>
            <a:ext cx="3810000" cy="165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 name="Google Shape;115;p18"/>
          <p:cNvSpPr txBox="1"/>
          <p:nvPr>
            <p:ph idx="2" type="body"/>
          </p:nvPr>
        </p:nvSpPr>
        <p:spPr>
          <a:xfrm>
            <a:off x="4648200" y="1651000"/>
            <a:ext cx="3810000" cy="165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18"/>
          <p:cNvSpPr txBox="1"/>
          <p:nvPr>
            <p:ph idx="3" type="body"/>
          </p:nvPr>
        </p:nvSpPr>
        <p:spPr>
          <a:xfrm>
            <a:off x="685800" y="3429000"/>
            <a:ext cx="3810000" cy="165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18"/>
          <p:cNvSpPr txBox="1"/>
          <p:nvPr>
            <p:ph idx="4" type="body"/>
          </p:nvPr>
        </p:nvSpPr>
        <p:spPr>
          <a:xfrm>
            <a:off x="4648200" y="3429000"/>
            <a:ext cx="3810000" cy="165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 name="Google Shape;118;p18"/>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8"/>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000000"/>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000000"/>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000000"/>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000000"/>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000000"/>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000000"/>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000000"/>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7" name="Shape 127"/>
        <p:cNvGrpSpPr/>
        <p:nvPr/>
      </p:nvGrpSpPr>
      <p:grpSpPr>
        <a:xfrm>
          <a:off x="0" y="0"/>
          <a:ext cx="0" cy="0"/>
          <a:chOff x="0" y="0"/>
          <a:chExt cx="0" cy="0"/>
        </a:xfrm>
      </p:grpSpPr>
      <p:sp>
        <p:nvSpPr>
          <p:cNvPr id="128" name="Google Shape;128;p20"/>
          <p:cNvSpPr txBox="1"/>
          <p:nvPr>
            <p:ph type="title"/>
          </p:nvPr>
        </p:nvSpPr>
        <p:spPr>
          <a:xfrm>
            <a:off x="685800" y="508000"/>
            <a:ext cx="77724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0"/>
          <p:cNvSpPr txBox="1"/>
          <p:nvPr>
            <p:ph idx="1" type="body"/>
          </p:nvPr>
        </p:nvSpPr>
        <p:spPr>
          <a:xfrm>
            <a:off x="685800" y="1651000"/>
            <a:ext cx="3810000" cy="3429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0"/>
          <p:cNvSpPr txBox="1"/>
          <p:nvPr>
            <p:ph idx="2" type="body"/>
          </p:nvPr>
        </p:nvSpPr>
        <p:spPr>
          <a:xfrm>
            <a:off x="4648200" y="1651000"/>
            <a:ext cx="3810000" cy="3429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20"/>
          <p:cNvSpPr txBox="1"/>
          <p:nvPr>
            <p:ph idx="10" type="dt"/>
          </p:nvPr>
        </p:nvSpPr>
        <p:spPr>
          <a:xfrm>
            <a:off x="457200" y="5296960"/>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0"/>
          <p:cNvSpPr txBox="1"/>
          <p:nvPr>
            <p:ph idx="11" type="ftr"/>
          </p:nvPr>
        </p:nvSpPr>
        <p:spPr>
          <a:xfrm>
            <a:off x="3124200" y="5296960"/>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2" type="sldNum"/>
          </p:nvPr>
        </p:nvSpPr>
        <p:spPr>
          <a:xfrm>
            <a:off x="6553200" y="5296960"/>
            <a:ext cx="2133600" cy="304271"/>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Arial"/>
                <a:ea typeface="Arial"/>
                <a:cs typeface="Arial"/>
                <a:sym typeface="Arial"/>
              </a:defRPr>
            </a:lvl1pPr>
            <a:lvl2pPr indent="0" lvl="1" marL="0" marR="0" algn="r">
              <a:spcBef>
                <a:spcPts val="0"/>
              </a:spcBef>
              <a:spcAft>
                <a:spcPts val="0"/>
              </a:spcAft>
              <a:buNone/>
              <a:defRPr sz="1200">
                <a:solidFill>
                  <a:srgbClr val="888888"/>
                </a:solidFill>
                <a:latin typeface="Arial"/>
                <a:ea typeface="Arial"/>
                <a:cs typeface="Arial"/>
                <a:sym typeface="Arial"/>
              </a:defRPr>
            </a:lvl2pPr>
            <a:lvl3pPr indent="0" lvl="2" marL="0" marR="0" algn="r">
              <a:spcBef>
                <a:spcPts val="0"/>
              </a:spcBef>
              <a:spcAft>
                <a:spcPts val="0"/>
              </a:spcAft>
              <a:buNone/>
              <a:defRPr sz="1200">
                <a:solidFill>
                  <a:srgbClr val="888888"/>
                </a:solidFill>
                <a:latin typeface="Arial"/>
                <a:ea typeface="Arial"/>
                <a:cs typeface="Arial"/>
                <a:sym typeface="Arial"/>
              </a:defRPr>
            </a:lvl3pPr>
            <a:lvl4pPr indent="0" lvl="3" marL="0" marR="0" algn="r">
              <a:spcBef>
                <a:spcPts val="0"/>
              </a:spcBef>
              <a:spcAft>
                <a:spcPts val="0"/>
              </a:spcAft>
              <a:buNone/>
              <a:defRPr sz="1200">
                <a:solidFill>
                  <a:srgbClr val="888888"/>
                </a:solidFill>
                <a:latin typeface="Arial"/>
                <a:ea typeface="Arial"/>
                <a:cs typeface="Arial"/>
                <a:sym typeface="Arial"/>
              </a:defRPr>
            </a:lvl4pPr>
            <a:lvl5pPr indent="0" lvl="4" marL="0" marR="0" algn="r">
              <a:spcBef>
                <a:spcPts val="0"/>
              </a:spcBef>
              <a:spcAft>
                <a:spcPts val="0"/>
              </a:spcAft>
              <a:buNone/>
              <a:defRPr sz="1200">
                <a:solidFill>
                  <a:srgbClr val="888888"/>
                </a:solidFill>
                <a:latin typeface="Arial"/>
                <a:ea typeface="Arial"/>
                <a:cs typeface="Arial"/>
                <a:sym typeface="Arial"/>
              </a:defRPr>
            </a:lvl5pPr>
            <a:lvl6pPr indent="0" lvl="5" marL="0" marR="0" algn="r">
              <a:spcBef>
                <a:spcPts val="0"/>
              </a:spcBef>
              <a:spcAft>
                <a:spcPts val="0"/>
              </a:spcAft>
              <a:buNone/>
              <a:defRPr sz="1200">
                <a:solidFill>
                  <a:srgbClr val="888888"/>
                </a:solidFill>
                <a:latin typeface="Arial"/>
                <a:ea typeface="Arial"/>
                <a:cs typeface="Arial"/>
                <a:sym typeface="Arial"/>
              </a:defRPr>
            </a:lvl6pPr>
            <a:lvl7pPr indent="0" lvl="6" marL="0" marR="0" algn="r">
              <a:spcBef>
                <a:spcPts val="0"/>
              </a:spcBef>
              <a:spcAft>
                <a:spcPts val="0"/>
              </a:spcAft>
              <a:buNone/>
              <a:defRPr sz="1200">
                <a:solidFill>
                  <a:srgbClr val="888888"/>
                </a:solidFill>
                <a:latin typeface="Arial"/>
                <a:ea typeface="Arial"/>
                <a:cs typeface="Arial"/>
                <a:sym typeface="Arial"/>
              </a:defRPr>
            </a:lvl7pPr>
            <a:lvl8pPr indent="0" lvl="7" marL="0" marR="0" algn="r">
              <a:spcBef>
                <a:spcPts val="0"/>
              </a:spcBef>
              <a:spcAft>
                <a:spcPts val="0"/>
              </a:spcAft>
              <a:buNone/>
              <a:defRPr sz="1200">
                <a:solidFill>
                  <a:srgbClr val="888888"/>
                </a:solidFill>
                <a:latin typeface="Arial"/>
                <a:ea typeface="Arial"/>
                <a:cs typeface="Arial"/>
                <a:sym typeface="Arial"/>
              </a:defRPr>
            </a:lvl8pPr>
            <a:lvl9pPr indent="0" lvl="8" marL="0" marR="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21"/>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1"/>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7" name="Google Shape;137;p21"/>
          <p:cNvSpPr txBox="1"/>
          <p:nvPr>
            <p:ph idx="10" type="dt"/>
          </p:nvPr>
        </p:nvSpPr>
        <p:spPr>
          <a:xfrm>
            <a:off x="457200" y="5296960"/>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3124200" y="5296960"/>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6553200" y="5296960"/>
            <a:ext cx="2133600" cy="304271"/>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Arial"/>
                <a:ea typeface="Arial"/>
                <a:cs typeface="Arial"/>
                <a:sym typeface="Arial"/>
              </a:defRPr>
            </a:lvl1pPr>
            <a:lvl2pPr indent="0" lvl="1" marL="0" marR="0" algn="r">
              <a:spcBef>
                <a:spcPts val="0"/>
              </a:spcBef>
              <a:spcAft>
                <a:spcPts val="0"/>
              </a:spcAft>
              <a:buNone/>
              <a:defRPr sz="1200">
                <a:solidFill>
                  <a:srgbClr val="888888"/>
                </a:solidFill>
                <a:latin typeface="Arial"/>
                <a:ea typeface="Arial"/>
                <a:cs typeface="Arial"/>
                <a:sym typeface="Arial"/>
              </a:defRPr>
            </a:lvl2pPr>
            <a:lvl3pPr indent="0" lvl="2" marL="0" marR="0" algn="r">
              <a:spcBef>
                <a:spcPts val="0"/>
              </a:spcBef>
              <a:spcAft>
                <a:spcPts val="0"/>
              </a:spcAft>
              <a:buNone/>
              <a:defRPr sz="1200">
                <a:solidFill>
                  <a:srgbClr val="888888"/>
                </a:solidFill>
                <a:latin typeface="Arial"/>
                <a:ea typeface="Arial"/>
                <a:cs typeface="Arial"/>
                <a:sym typeface="Arial"/>
              </a:defRPr>
            </a:lvl3pPr>
            <a:lvl4pPr indent="0" lvl="3" marL="0" marR="0" algn="r">
              <a:spcBef>
                <a:spcPts val="0"/>
              </a:spcBef>
              <a:spcAft>
                <a:spcPts val="0"/>
              </a:spcAft>
              <a:buNone/>
              <a:defRPr sz="1200">
                <a:solidFill>
                  <a:srgbClr val="888888"/>
                </a:solidFill>
                <a:latin typeface="Arial"/>
                <a:ea typeface="Arial"/>
                <a:cs typeface="Arial"/>
                <a:sym typeface="Arial"/>
              </a:defRPr>
            </a:lvl4pPr>
            <a:lvl5pPr indent="0" lvl="4" marL="0" marR="0" algn="r">
              <a:spcBef>
                <a:spcPts val="0"/>
              </a:spcBef>
              <a:spcAft>
                <a:spcPts val="0"/>
              </a:spcAft>
              <a:buNone/>
              <a:defRPr sz="1200">
                <a:solidFill>
                  <a:srgbClr val="888888"/>
                </a:solidFill>
                <a:latin typeface="Arial"/>
                <a:ea typeface="Arial"/>
                <a:cs typeface="Arial"/>
                <a:sym typeface="Arial"/>
              </a:defRPr>
            </a:lvl5pPr>
            <a:lvl6pPr indent="0" lvl="5" marL="0" marR="0" algn="r">
              <a:spcBef>
                <a:spcPts val="0"/>
              </a:spcBef>
              <a:spcAft>
                <a:spcPts val="0"/>
              </a:spcAft>
              <a:buNone/>
              <a:defRPr sz="1200">
                <a:solidFill>
                  <a:srgbClr val="888888"/>
                </a:solidFill>
                <a:latin typeface="Arial"/>
                <a:ea typeface="Arial"/>
                <a:cs typeface="Arial"/>
                <a:sym typeface="Arial"/>
              </a:defRPr>
            </a:lvl6pPr>
            <a:lvl7pPr indent="0" lvl="6" marL="0" marR="0" algn="r">
              <a:spcBef>
                <a:spcPts val="0"/>
              </a:spcBef>
              <a:spcAft>
                <a:spcPts val="0"/>
              </a:spcAft>
              <a:buNone/>
              <a:defRPr sz="1200">
                <a:solidFill>
                  <a:srgbClr val="888888"/>
                </a:solidFill>
                <a:latin typeface="Arial"/>
                <a:ea typeface="Arial"/>
                <a:cs typeface="Arial"/>
                <a:sym typeface="Arial"/>
              </a:defRPr>
            </a:lvl7pPr>
            <a:lvl8pPr indent="0" lvl="7" marL="0" marR="0" algn="r">
              <a:spcBef>
                <a:spcPts val="0"/>
              </a:spcBef>
              <a:spcAft>
                <a:spcPts val="0"/>
              </a:spcAft>
              <a:buNone/>
              <a:defRPr sz="1200">
                <a:solidFill>
                  <a:srgbClr val="888888"/>
                </a:solidFill>
                <a:latin typeface="Arial"/>
                <a:ea typeface="Arial"/>
                <a:cs typeface="Arial"/>
                <a:sym typeface="Arial"/>
              </a:defRPr>
            </a:lvl8pPr>
            <a:lvl9pPr indent="0" lvl="8" marL="0" marR="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5"/>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5"/>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5" name="Google Shape;35;p5"/>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
        <p:nvSpPr>
          <p:cNvPr id="39" name="Google Shape;39;p6"/>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7"/>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7"/>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7"/>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8"/>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8"/>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 name="Google Shape;51;p8"/>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9"/>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9"/>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7" name="Google Shape;57;p9"/>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9"/>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10"/>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0"/>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 name="Google Shape;64;p10"/>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5" name="Google Shape;65;p10"/>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10"/>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10"/>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11"/>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11"/>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1"/>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 name="Google Shape;23;p3"/>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5297488"/>
            <a:ext cx="2133600" cy="3032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3124200" y="5297488"/>
            <a:ext cx="2895600" cy="30321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6553200" y="5297488"/>
            <a:ext cx="2133600" cy="30321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ph type="title"/>
          </p:nvPr>
        </p:nvSpPr>
        <p:spPr>
          <a:xfrm>
            <a:off x="685800" y="508000"/>
            <a:ext cx="77724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98" name="Google Shape;98;p15"/>
          <p:cNvSpPr txBox="1"/>
          <p:nvPr>
            <p:ph idx="1" type="body"/>
          </p:nvPr>
        </p:nvSpPr>
        <p:spPr>
          <a:xfrm>
            <a:off x="685800" y="1651000"/>
            <a:ext cx="7772400" cy="3429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9" name="Google Shape;99;p15"/>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15"/>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15"/>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00"/>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rgbClr val="000000"/>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rgbClr val="000000"/>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rgbClr val="000000"/>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rgbClr val="000000"/>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rgbClr val="000000"/>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rgbClr val="000000"/>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rgbClr val="000000"/>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9"/>
          <p:cNvSpPr txBox="1"/>
          <p:nvPr>
            <p:ph type="title"/>
          </p:nvPr>
        </p:nvSpPr>
        <p:spPr>
          <a:xfrm>
            <a:off x="457200" y="228866"/>
            <a:ext cx="8229600" cy="9525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3" name="Google Shape;123;p19"/>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9"/>
          <p:cNvSpPr txBox="1"/>
          <p:nvPr>
            <p:ph idx="10" type="dt"/>
          </p:nvPr>
        </p:nvSpPr>
        <p:spPr>
          <a:xfrm>
            <a:off x="457200" y="5296960"/>
            <a:ext cx="2133600" cy="3042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 name="Google Shape;125;p19"/>
          <p:cNvSpPr txBox="1"/>
          <p:nvPr>
            <p:ph idx="11" type="ftr"/>
          </p:nvPr>
        </p:nvSpPr>
        <p:spPr>
          <a:xfrm>
            <a:off x="3124200" y="5296960"/>
            <a:ext cx="2895600" cy="3042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19"/>
          <p:cNvSpPr txBox="1"/>
          <p:nvPr>
            <p:ph idx="12" type="sldNum"/>
          </p:nvPr>
        </p:nvSpPr>
        <p:spPr>
          <a:xfrm>
            <a:off x="6553200" y="5296960"/>
            <a:ext cx="2133600" cy="3042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30.png"/><Relationship Id="rId7" Type="http://schemas.openxmlformats.org/officeDocument/2006/relationships/image" Target="../media/image15.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5.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3.jpg"/><Relationship Id="rId5" Type="http://schemas.openxmlformats.org/officeDocument/2006/relationships/image" Target="../media/image54.png"/><Relationship Id="rId6"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6.jpg"/><Relationship Id="rId11" Type="http://schemas.openxmlformats.org/officeDocument/2006/relationships/image" Target="../media/image47.png"/><Relationship Id="rId10" Type="http://schemas.openxmlformats.org/officeDocument/2006/relationships/image" Target="../media/image56.png"/><Relationship Id="rId9"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9.png"/><Relationship Id="rId7" Type="http://schemas.openxmlformats.org/officeDocument/2006/relationships/image" Target="../media/image43.png"/><Relationship Id="rId8" Type="http://schemas.openxmlformats.org/officeDocument/2006/relationships/image" Target="../media/image5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74.png"/><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70.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65.png"/><Relationship Id="rId5"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2.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78.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90.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7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Users/barabasi 1/.Trash/2011-Warsaw-FuturICT-5min/Background-Rete-preview.mov" id="145" name="Google Shape;145;p22"/>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146" name="Google Shape;146;p22"/>
          <p:cNvSpPr txBox="1"/>
          <p:nvPr/>
        </p:nvSpPr>
        <p:spPr>
          <a:xfrm>
            <a:off x="1588" y="384175"/>
            <a:ext cx="9144000" cy="1569660"/>
          </a:xfrm>
          <a:prstGeom prst="rect">
            <a:avLst/>
          </a:prstGeom>
          <a:solidFill>
            <a:schemeClr val="lt1">
              <a:alpha val="69803"/>
            </a:scheme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000000"/>
                </a:solidFill>
                <a:latin typeface="Arial"/>
                <a:ea typeface="Arial"/>
                <a:cs typeface="Arial"/>
                <a:sym typeface="Arial"/>
              </a:rPr>
              <a:t>Network Science</a:t>
            </a:r>
            <a:endParaRPr/>
          </a:p>
          <a:p>
            <a:pPr indent="0" lvl="0" marL="0" marR="0" rtl="0" algn="ctr">
              <a:spcBef>
                <a:spcPts val="0"/>
              </a:spcBef>
              <a:spcAft>
                <a:spcPts val="0"/>
              </a:spcAft>
              <a:buNone/>
            </a:pPr>
            <a:r>
              <a:t/>
            </a:r>
            <a:endParaRPr b="1" i="0" sz="32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1" i="0" lang="en-US" sz="3200" u="none" cap="none" strike="noStrike">
                <a:solidFill>
                  <a:srgbClr val="000000"/>
                </a:solidFill>
                <a:latin typeface="Arial"/>
                <a:ea typeface="Arial"/>
                <a:cs typeface="Arial"/>
                <a:sym typeface="Arial"/>
              </a:rPr>
              <a:t>Class 6: Evolving Networks</a:t>
            </a:r>
            <a:endParaRPr/>
          </a:p>
        </p:txBody>
      </p:sp>
      <p:sp>
        <p:nvSpPr>
          <p:cNvPr id="147" name="Google Shape;147;p22"/>
          <p:cNvSpPr/>
          <p:nvPr/>
        </p:nvSpPr>
        <p:spPr>
          <a:xfrm>
            <a:off x="0" y="2876550"/>
            <a:ext cx="9145588" cy="2170113"/>
          </a:xfrm>
          <a:prstGeom prst="rect">
            <a:avLst/>
          </a:prstGeom>
          <a:solidFill>
            <a:schemeClr val="lt1">
              <a:alpha val="69803"/>
            </a:schemeClr>
          </a:solidFill>
          <a:ln>
            <a:noFill/>
          </a:ln>
        </p:spPr>
        <p:txBody>
          <a:bodyPr anchorCtr="0" anchor="t" bIns="45700" lIns="91400" spcFirstLastPara="1" rIns="91400" wrap="square" tIns="45700">
            <a:noAutofit/>
          </a:bodyPr>
          <a:lstStyle/>
          <a:p>
            <a:pPr indent="0" lvl="0" marL="0" marR="0" rtl="0" algn="ctr">
              <a:spcBef>
                <a:spcPts val="0"/>
              </a:spcBef>
              <a:spcAft>
                <a:spcPts val="0"/>
              </a:spcAft>
              <a:buNone/>
            </a:pPr>
            <a:r>
              <a:rPr b="1" i="0" lang="en-US" sz="3600" u="none" cap="none" strike="noStrike">
                <a:solidFill>
                  <a:srgbClr val="000000"/>
                </a:solidFill>
                <a:latin typeface="Helvetica Neue"/>
                <a:ea typeface="Helvetica Neue"/>
                <a:cs typeface="Helvetica Neue"/>
                <a:sym typeface="Helvetica Neue"/>
              </a:rPr>
              <a:t>Albert-László Barabási</a:t>
            </a:r>
            <a:endParaRPr b="1" i="0" sz="3600" u="none" cap="none" strike="noStrike">
              <a:solidFill>
                <a:srgbClr val="000000"/>
              </a:solidFill>
              <a:latin typeface="Helvetica Neue"/>
              <a:ea typeface="Helvetica Neue"/>
              <a:cs typeface="Helvetica Neue"/>
              <a:sym typeface="Helvetica Neue"/>
            </a:endParaRPr>
          </a:p>
          <a:p>
            <a:pPr indent="0" lvl="0" marL="0" marR="0" rtl="0" algn="ctr">
              <a:spcBef>
                <a:spcPts val="0"/>
              </a:spcBef>
              <a:spcAft>
                <a:spcPts val="0"/>
              </a:spcAft>
              <a:buNone/>
            </a:pPr>
            <a:r>
              <a:rPr b="0" i="0" lang="en-US" sz="2800" u="none" cap="none" strike="noStrike">
                <a:solidFill>
                  <a:srgbClr val="000000"/>
                </a:solidFill>
                <a:latin typeface="Helvetica Neue"/>
                <a:ea typeface="Helvetica Neue"/>
                <a:cs typeface="Helvetica Neue"/>
                <a:sym typeface="Helvetica Neue"/>
              </a:rPr>
              <a:t>with</a:t>
            </a:r>
            <a:endParaRPr/>
          </a:p>
          <a:p>
            <a:pPr indent="0" lvl="0" marL="0" marR="0" rtl="0" algn="ctr">
              <a:spcBef>
                <a:spcPts val="0"/>
              </a:spcBef>
              <a:spcAft>
                <a:spcPts val="0"/>
              </a:spcAft>
              <a:buNone/>
            </a:pPr>
            <a:r>
              <a:rPr b="0" i="0" lang="en-US" sz="3600" u="none" cap="none" strike="noStrike">
                <a:solidFill>
                  <a:srgbClr val="000000"/>
                </a:solidFill>
                <a:latin typeface="Arial"/>
                <a:ea typeface="Arial"/>
                <a:cs typeface="Arial"/>
                <a:sym typeface="Arial"/>
              </a:rPr>
              <a:t>Sean P. Cornelius and Emma K. Towlson</a:t>
            </a:r>
            <a:endParaRPr b="0" i="0" sz="36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t/>
            </a:r>
            <a:endParaRPr b="1" i="0" sz="3600" u="none" cap="none" strike="noStrike">
              <a:solidFill>
                <a:srgbClr val="000000"/>
              </a:solidFill>
              <a:latin typeface="Helvetica Neue"/>
              <a:ea typeface="Helvetica Neue"/>
              <a:cs typeface="Helvetica Neue"/>
              <a:sym typeface="Helvetica Neue"/>
            </a:endParaRPr>
          </a:p>
        </p:txBody>
      </p:sp>
      <p:sp>
        <p:nvSpPr>
          <p:cNvPr id="148" name="Google Shape;148;p22"/>
          <p:cNvSpPr txBox="1"/>
          <p:nvPr/>
        </p:nvSpPr>
        <p:spPr>
          <a:xfrm>
            <a:off x="3149600" y="5197475"/>
            <a:ext cx="3878263" cy="400050"/>
          </a:xfrm>
          <a:prstGeom prst="rect">
            <a:avLst/>
          </a:prstGeom>
          <a:solidFill>
            <a:schemeClr val="lt1">
              <a:alpha val="69803"/>
            </a:schemeClr>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www.BarabasiLab.com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Bianconi-Barabasi Model (Analytical)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35" name="Google Shape;235;p3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36" name="Google Shape;236;p31"/>
          <p:cNvPicPr preferRelativeResize="0"/>
          <p:nvPr/>
        </p:nvPicPr>
        <p:blipFill rotWithShape="1">
          <a:blip r:embed="rId3">
            <a:alphaModFix/>
          </a:blip>
          <a:srcRect b="0" l="0" r="0" t="0"/>
          <a:stretch/>
        </p:blipFill>
        <p:spPr>
          <a:xfrm>
            <a:off x="257510" y="800101"/>
            <a:ext cx="2036109" cy="1003300"/>
          </a:xfrm>
          <a:prstGeom prst="rect">
            <a:avLst/>
          </a:prstGeom>
          <a:noFill/>
          <a:ln>
            <a:noFill/>
          </a:ln>
        </p:spPr>
      </p:pic>
      <p:pic>
        <p:nvPicPr>
          <p:cNvPr id="237" name="Google Shape;237;p31"/>
          <p:cNvPicPr preferRelativeResize="0"/>
          <p:nvPr/>
        </p:nvPicPr>
        <p:blipFill rotWithShape="1">
          <a:blip r:embed="rId4">
            <a:alphaModFix/>
          </a:blip>
          <a:srcRect b="0" l="0" r="0" t="0"/>
          <a:stretch/>
        </p:blipFill>
        <p:spPr>
          <a:xfrm>
            <a:off x="257510" y="2087582"/>
            <a:ext cx="1892300" cy="868231"/>
          </a:xfrm>
          <a:prstGeom prst="rect">
            <a:avLst/>
          </a:prstGeom>
          <a:noFill/>
          <a:ln>
            <a:noFill/>
          </a:ln>
        </p:spPr>
      </p:pic>
      <p:pic>
        <p:nvPicPr>
          <p:cNvPr id="238" name="Google Shape;238;p31"/>
          <p:cNvPicPr preferRelativeResize="0"/>
          <p:nvPr/>
        </p:nvPicPr>
        <p:blipFill rotWithShape="1">
          <a:blip r:embed="rId5">
            <a:alphaModFix/>
          </a:blip>
          <a:srcRect b="0" l="0" r="0" t="0"/>
          <a:stretch/>
        </p:blipFill>
        <p:spPr>
          <a:xfrm>
            <a:off x="3454400" y="611027"/>
            <a:ext cx="5461000" cy="50815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Bianconi-Barabasi Model (Analytical)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45" name="Google Shape;245;p3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46" name="Google Shape;246;p32"/>
          <p:cNvPicPr preferRelativeResize="0"/>
          <p:nvPr/>
        </p:nvPicPr>
        <p:blipFill rotWithShape="1">
          <a:blip r:embed="rId3">
            <a:alphaModFix/>
          </a:blip>
          <a:srcRect b="0" l="0" r="0" t="0"/>
          <a:stretch/>
        </p:blipFill>
        <p:spPr>
          <a:xfrm>
            <a:off x="257510" y="800101"/>
            <a:ext cx="2036109" cy="1003300"/>
          </a:xfrm>
          <a:prstGeom prst="rect">
            <a:avLst/>
          </a:prstGeom>
          <a:noFill/>
          <a:ln>
            <a:noFill/>
          </a:ln>
        </p:spPr>
      </p:pic>
      <p:pic>
        <p:nvPicPr>
          <p:cNvPr id="247" name="Google Shape;247;p32"/>
          <p:cNvPicPr preferRelativeResize="0"/>
          <p:nvPr/>
        </p:nvPicPr>
        <p:blipFill rotWithShape="1">
          <a:blip r:embed="rId4">
            <a:alphaModFix/>
          </a:blip>
          <a:srcRect b="0" l="0" r="0" t="0"/>
          <a:stretch/>
        </p:blipFill>
        <p:spPr>
          <a:xfrm>
            <a:off x="587710" y="1935182"/>
            <a:ext cx="1892300" cy="868231"/>
          </a:xfrm>
          <a:prstGeom prst="rect">
            <a:avLst/>
          </a:prstGeom>
          <a:noFill/>
          <a:ln>
            <a:noFill/>
          </a:ln>
        </p:spPr>
      </p:pic>
      <p:pic>
        <p:nvPicPr>
          <p:cNvPr id="248" name="Google Shape;248;p32"/>
          <p:cNvPicPr preferRelativeResize="0"/>
          <p:nvPr/>
        </p:nvPicPr>
        <p:blipFill rotWithShape="1">
          <a:blip r:embed="rId5">
            <a:alphaModFix/>
          </a:blip>
          <a:srcRect b="0" l="0" r="0" t="0"/>
          <a:stretch/>
        </p:blipFill>
        <p:spPr>
          <a:xfrm>
            <a:off x="6223000" y="571501"/>
            <a:ext cx="1447800" cy="1085850"/>
          </a:xfrm>
          <a:prstGeom prst="rect">
            <a:avLst/>
          </a:prstGeom>
          <a:noFill/>
          <a:ln>
            <a:noFill/>
          </a:ln>
        </p:spPr>
      </p:pic>
      <p:pic>
        <p:nvPicPr>
          <p:cNvPr id="249" name="Google Shape;249;p32"/>
          <p:cNvPicPr preferRelativeResize="0"/>
          <p:nvPr/>
        </p:nvPicPr>
        <p:blipFill rotWithShape="1">
          <a:blip r:embed="rId6">
            <a:alphaModFix/>
          </a:blip>
          <a:srcRect b="0" l="0" r="0" t="0"/>
          <a:stretch/>
        </p:blipFill>
        <p:spPr>
          <a:xfrm>
            <a:off x="2865119" y="800101"/>
            <a:ext cx="2387600" cy="762000"/>
          </a:xfrm>
          <a:prstGeom prst="rect">
            <a:avLst/>
          </a:prstGeom>
          <a:noFill/>
          <a:ln>
            <a:noFill/>
          </a:ln>
        </p:spPr>
      </p:pic>
      <p:pic>
        <p:nvPicPr>
          <p:cNvPr id="250" name="Google Shape;250;p32"/>
          <p:cNvPicPr preferRelativeResize="0"/>
          <p:nvPr/>
        </p:nvPicPr>
        <p:blipFill rotWithShape="1">
          <a:blip r:embed="rId7">
            <a:alphaModFix/>
          </a:blip>
          <a:srcRect b="0" l="0" r="0" t="0"/>
          <a:stretch/>
        </p:blipFill>
        <p:spPr>
          <a:xfrm>
            <a:off x="3009900" y="2015836"/>
            <a:ext cx="1752600" cy="955964"/>
          </a:xfrm>
          <a:prstGeom prst="rect">
            <a:avLst/>
          </a:prstGeom>
          <a:noFill/>
          <a:ln>
            <a:noFill/>
          </a:ln>
        </p:spPr>
      </p:pic>
      <p:pic>
        <p:nvPicPr>
          <p:cNvPr id="251" name="Google Shape;251;p32"/>
          <p:cNvPicPr preferRelativeResize="0"/>
          <p:nvPr/>
        </p:nvPicPr>
        <p:blipFill rotWithShape="1">
          <a:blip r:embed="rId8">
            <a:alphaModFix/>
          </a:blip>
          <a:srcRect b="0" l="0" r="0" t="0"/>
          <a:stretch/>
        </p:blipFill>
        <p:spPr>
          <a:xfrm>
            <a:off x="1473200" y="2949348"/>
            <a:ext cx="5295900" cy="27602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				Fitness Model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58" name="Google Shape;258;p3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259" name="Google Shape;259;p33"/>
          <p:cNvSpPr/>
          <p:nvPr/>
        </p:nvSpPr>
        <p:spPr>
          <a:xfrm>
            <a:off x="3090863" y="946150"/>
            <a:ext cx="1963737" cy="1354138"/>
          </a:xfrm>
          <a:prstGeom prst="arc">
            <a:avLst>
              <a:gd fmla="val 16200000" name="adj1"/>
              <a:gd fmla="val 0" name="adj2"/>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260" name="Google Shape;260;p33"/>
          <p:cNvSpPr/>
          <p:nvPr/>
        </p:nvSpPr>
        <p:spPr>
          <a:xfrm>
            <a:off x="93662" y="1422400"/>
            <a:ext cx="9380538"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rgbClr val="3333CC"/>
                </a:solidFill>
                <a:latin typeface="Times New Roman"/>
                <a:ea typeface="Times New Roman"/>
                <a:cs typeface="Times New Roman"/>
                <a:sym typeface="Times New Roman"/>
              </a:rPr>
              <a:t>BA model</a:t>
            </a:r>
            <a:r>
              <a:rPr b="1" lang="en-US" sz="2400">
                <a:solidFill>
                  <a:srgbClr val="000000"/>
                </a:solidFill>
                <a:latin typeface="Times New Roman"/>
                <a:ea typeface="Times New Roman"/>
                <a:cs typeface="Times New Roman"/>
                <a:sym typeface="Times New Roman"/>
              </a:rPr>
              <a:t>:        </a:t>
            </a:r>
            <a:r>
              <a:rPr b="1" i="1" lang="en-US" sz="2400">
                <a:solidFill>
                  <a:srgbClr val="000000"/>
                </a:solidFill>
                <a:latin typeface="Times New Roman"/>
                <a:ea typeface="Times New Roman"/>
                <a:cs typeface="Times New Roman"/>
                <a:sym typeface="Times New Roman"/>
              </a:rPr>
              <a:t>k(t)~t </a:t>
            </a:r>
            <a:r>
              <a:rPr b="1" baseline="30000" i="1" lang="en-US" sz="2400">
                <a:solidFill>
                  <a:srgbClr val="000000"/>
                </a:solidFill>
                <a:latin typeface="Times New Roman"/>
                <a:ea typeface="Times New Roman"/>
                <a:cs typeface="Times New Roman"/>
                <a:sym typeface="Times New Roman"/>
              </a:rPr>
              <a:t>½</a:t>
            </a:r>
            <a:r>
              <a:rPr b="1" i="1" lang="en-US" sz="2400">
                <a:solidFill>
                  <a:srgbClr val="000000"/>
                </a:solidFill>
                <a:latin typeface="Times New Roman"/>
                <a:ea typeface="Times New Roman"/>
                <a:cs typeface="Times New Roman"/>
                <a:sym typeface="Times New Roman"/>
              </a:rPr>
              <a:t>     </a:t>
            </a:r>
            <a:endParaRPr/>
          </a:p>
          <a:p>
            <a:pPr indent="0" lvl="0" marL="0" marR="0" rtl="0" algn="l">
              <a:spcBef>
                <a:spcPts val="1200"/>
              </a:spcBef>
              <a:spcAft>
                <a:spcPts val="0"/>
              </a:spcAft>
              <a:buNone/>
            </a:pPr>
            <a:r>
              <a:rPr b="1" i="1" lang="en-US" sz="2400">
                <a:solidFill>
                  <a:srgbClr val="000000"/>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(first mover advantage)</a:t>
            </a:r>
            <a:br>
              <a:rPr b="1" lang="en-US" sz="2400">
                <a:solidFill>
                  <a:srgbClr val="000000"/>
                </a:solidFill>
                <a:latin typeface="Times New Roman"/>
                <a:ea typeface="Times New Roman"/>
                <a:cs typeface="Times New Roman"/>
                <a:sym typeface="Times New Roman"/>
              </a:rPr>
            </a:br>
            <a:endParaRPr b="1" sz="2400">
              <a:solidFill>
                <a:srgbClr val="000000"/>
              </a:solidFill>
              <a:latin typeface="Times New Roman"/>
              <a:ea typeface="Times New Roman"/>
              <a:cs typeface="Times New Roman"/>
              <a:sym typeface="Times New Roman"/>
            </a:endParaRPr>
          </a:p>
        </p:txBody>
      </p:sp>
      <p:sp>
        <p:nvSpPr>
          <p:cNvPr id="261" name="Google Shape;261;p33"/>
          <p:cNvSpPr/>
          <p:nvPr/>
        </p:nvSpPr>
        <p:spPr>
          <a:xfrm>
            <a:off x="144462" y="2857500"/>
            <a:ext cx="9423400" cy="18774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rgbClr val="3333CC"/>
                </a:solidFill>
                <a:latin typeface="Times New Roman"/>
                <a:ea typeface="Times New Roman"/>
                <a:cs typeface="Times New Roman"/>
                <a:sym typeface="Times New Roman"/>
              </a:rPr>
              <a:t>BB model</a:t>
            </a:r>
            <a:r>
              <a:rPr b="1" lang="en-US" sz="2400">
                <a:solidFill>
                  <a:srgbClr val="3333CC"/>
                </a:solidFill>
                <a:latin typeface="Times New Roman"/>
                <a:ea typeface="Times New Roman"/>
                <a:cs typeface="Times New Roman"/>
                <a:sym typeface="Times New Roman"/>
              </a:rPr>
              <a:t>:      </a:t>
            </a:r>
            <a:r>
              <a:rPr b="1" i="1" lang="en-US" sz="2400">
                <a:solidFill>
                  <a:srgbClr val="000000"/>
                </a:solidFill>
                <a:latin typeface="Times New Roman"/>
                <a:ea typeface="Times New Roman"/>
                <a:cs typeface="Times New Roman"/>
                <a:sym typeface="Times New Roman"/>
              </a:rPr>
              <a:t>k(η,t)~t</a:t>
            </a:r>
            <a:r>
              <a:rPr b="1" baseline="30000" i="1" lang="en-US" sz="2400">
                <a:solidFill>
                  <a:srgbClr val="000000"/>
                </a:solidFill>
                <a:latin typeface="Times New Roman"/>
                <a:ea typeface="Times New Roman"/>
                <a:cs typeface="Times New Roman"/>
                <a:sym typeface="Times New Roman"/>
              </a:rPr>
              <a:t>β</a:t>
            </a:r>
            <a:r>
              <a:rPr b="1" baseline="30000" i="1" lang="en-US" sz="2400">
                <a:solidFill>
                  <a:srgbClr val="000000"/>
                </a:solidFill>
                <a:latin typeface="Noto Sans Symbols"/>
                <a:ea typeface="Noto Sans Symbols"/>
                <a:cs typeface="Noto Sans Symbols"/>
                <a:sym typeface="Noto Sans Symbols"/>
              </a:rPr>
              <a:t>(</a:t>
            </a:r>
            <a:r>
              <a:rPr b="1" baseline="30000" i="1" lang="en-US" sz="2400">
                <a:solidFill>
                  <a:srgbClr val="000000"/>
                </a:solidFill>
                <a:latin typeface="Times New Roman"/>
                <a:ea typeface="Times New Roman"/>
                <a:cs typeface="Times New Roman"/>
                <a:sym typeface="Times New Roman"/>
              </a:rPr>
              <a:t>η</a:t>
            </a:r>
            <a:r>
              <a:rPr b="1" baseline="30000" i="1" lang="en-US" sz="2400">
                <a:solidFill>
                  <a:srgbClr val="000000"/>
                </a:solidFill>
                <a:latin typeface="Noto Sans Symbols"/>
                <a:ea typeface="Noto Sans Symbols"/>
                <a:cs typeface="Noto Sans Symbols"/>
                <a:sym typeface="Noto Sans Symbols"/>
              </a:rPr>
              <a:t>)</a:t>
            </a:r>
            <a:r>
              <a:rPr b="1" baseline="30000" lang="en-US" sz="2400">
                <a:solidFill>
                  <a:srgbClr val="000000"/>
                </a:solidFill>
                <a:latin typeface="Times New Roman"/>
                <a:ea typeface="Times New Roman"/>
                <a:cs typeface="Times New Roman"/>
                <a:sym typeface="Times New Roman"/>
              </a:rPr>
              <a:t> </a:t>
            </a:r>
            <a:endParaRPr/>
          </a:p>
          <a:p>
            <a:pPr indent="0" lvl="0" marL="0" marR="0" rtl="0" algn="l">
              <a:spcBef>
                <a:spcPts val="1200"/>
              </a:spcBef>
              <a:spcAft>
                <a:spcPts val="0"/>
              </a:spcAft>
              <a:buNone/>
            </a:pPr>
            <a:r>
              <a:rPr b="1" lang="en-US" sz="2400">
                <a:solidFill>
                  <a:srgbClr val="000000"/>
                </a:solidFill>
                <a:latin typeface="Times New Roman"/>
                <a:ea typeface="Times New Roman"/>
                <a:cs typeface="Times New Roman"/>
                <a:sym typeface="Times New Roman"/>
              </a:rPr>
              <a:t>(fit-gets-richer)</a:t>
            </a:r>
            <a:r>
              <a:rPr b="1" baseline="30000" lang="en-US" sz="2400">
                <a:solidFill>
                  <a:srgbClr val="000000"/>
                </a:solidFill>
                <a:latin typeface="Times New Roman"/>
                <a:ea typeface="Times New Roman"/>
                <a:cs typeface="Times New Roman"/>
                <a:sym typeface="Times New Roman"/>
              </a:rPr>
              <a:t> 	</a:t>
            </a:r>
            <a:endParaRPr/>
          </a:p>
          <a:p>
            <a:pPr indent="0" lvl="0" marL="0" marR="0" rtl="0" algn="l">
              <a:spcBef>
                <a:spcPts val="1200"/>
              </a:spcBef>
              <a:spcAft>
                <a:spcPts val="0"/>
              </a:spcAft>
              <a:buNone/>
            </a:pPr>
            <a:r>
              <a:rPr b="1" i="1" lang="en-US" sz="2400">
                <a:solidFill>
                  <a:srgbClr val="000000"/>
                </a:solidFill>
                <a:latin typeface="Noto Sans Symbols"/>
                <a:ea typeface="Noto Sans Symbols"/>
                <a:cs typeface="Noto Sans Symbols"/>
                <a:sym typeface="Noto Sans Symbols"/>
              </a:rPr>
              <a:t>β(η)</a:t>
            </a:r>
            <a:r>
              <a:rPr b="1" lang="en-US" sz="2400">
                <a:solidFill>
                  <a:srgbClr val="000000"/>
                </a:solidFill>
                <a:latin typeface="Times New Roman"/>
                <a:ea typeface="Times New Roman"/>
                <a:cs typeface="Times New Roman"/>
                <a:sym typeface="Times New Roman"/>
              </a:rPr>
              <a:t> =η</a:t>
            </a:r>
            <a:r>
              <a:rPr b="1" lang="en-US" sz="2400">
                <a:solidFill>
                  <a:srgbClr val="000000"/>
                </a:solidFill>
                <a:latin typeface="Noto Sans Symbols"/>
                <a:ea typeface="Noto Sans Symbols"/>
                <a:cs typeface="Noto Sans Symbols"/>
                <a:sym typeface="Noto Sans Symbols"/>
              </a:rPr>
              <a:t>/</a:t>
            </a:r>
            <a:r>
              <a:rPr b="1" lang="en-US" sz="2400">
                <a:solidFill>
                  <a:srgbClr val="000000"/>
                </a:solidFill>
                <a:latin typeface="Times New Roman"/>
                <a:ea typeface="Times New Roman"/>
                <a:cs typeface="Times New Roman"/>
                <a:sym typeface="Times New Roman"/>
              </a:rPr>
              <a:t>C    </a:t>
            </a:r>
            <a:br>
              <a:rPr b="1" lang="en-US" sz="2000">
                <a:solidFill>
                  <a:srgbClr val="000000"/>
                </a:solidFill>
                <a:latin typeface="Times New Roman"/>
                <a:ea typeface="Times New Roman"/>
                <a:cs typeface="Times New Roman"/>
                <a:sym typeface="Times New Roman"/>
              </a:rPr>
            </a:br>
            <a:endParaRPr b="1" sz="2000">
              <a:solidFill>
                <a:srgbClr val="000000"/>
              </a:solidFill>
              <a:latin typeface="Times New Roman"/>
              <a:ea typeface="Times New Roman"/>
              <a:cs typeface="Times New Roman"/>
              <a:sym typeface="Times New Roman"/>
            </a:endParaRPr>
          </a:p>
        </p:txBody>
      </p:sp>
      <p:pic>
        <p:nvPicPr>
          <p:cNvPr id="262" name="Google Shape;262;p33"/>
          <p:cNvPicPr preferRelativeResize="0"/>
          <p:nvPr/>
        </p:nvPicPr>
        <p:blipFill rotWithShape="1">
          <a:blip r:embed="rId3">
            <a:alphaModFix/>
          </a:blip>
          <a:srcRect b="0" l="0" r="0" t="0"/>
          <a:stretch/>
        </p:blipFill>
        <p:spPr>
          <a:xfrm>
            <a:off x="4140200" y="1044104"/>
            <a:ext cx="4748518" cy="35278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				Fitness Model-Degree distribution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69" name="Google Shape;269;p3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70" name="Google Shape;270;p34"/>
          <p:cNvPicPr preferRelativeResize="0"/>
          <p:nvPr/>
        </p:nvPicPr>
        <p:blipFill rotWithShape="1">
          <a:blip r:embed="rId3">
            <a:alphaModFix/>
          </a:blip>
          <a:srcRect b="0" l="0" r="0" t="0"/>
          <a:stretch/>
        </p:blipFill>
        <p:spPr>
          <a:xfrm>
            <a:off x="5372100" y="787400"/>
            <a:ext cx="3124200" cy="4864100"/>
          </a:xfrm>
          <a:prstGeom prst="rect">
            <a:avLst/>
          </a:prstGeom>
          <a:noFill/>
          <a:ln>
            <a:noFill/>
          </a:ln>
        </p:spPr>
      </p:pic>
      <p:pic>
        <p:nvPicPr>
          <p:cNvPr id="271" name="Google Shape;271;p34"/>
          <p:cNvPicPr preferRelativeResize="0"/>
          <p:nvPr/>
        </p:nvPicPr>
        <p:blipFill rotWithShape="1">
          <a:blip r:embed="rId4">
            <a:alphaModFix/>
          </a:blip>
          <a:srcRect b="0" l="0" r="0" t="0"/>
          <a:stretch/>
        </p:blipFill>
        <p:spPr>
          <a:xfrm>
            <a:off x="1104900" y="1333500"/>
            <a:ext cx="1981200" cy="749300"/>
          </a:xfrm>
          <a:prstGeom prst="rect">
            <a:avLst/>
          </a:prstGeom>
          <a:noFill/>
          <a:ln>
            <a:noFill/>
          </a:ln>
        </p:spPr>
      </p:pic>
      <p:sp>
        <p:nvSpPr>
          <p:cNvPr id="272" name="Google Shape;272;p34"/>
          <p:cNvSpPr/>
          <p:nvPr/>
        </p:nvSpPr>
        <p:spPr>
          <a:xfrm>
            <a:off x="0" y="2295436"/>
            <a:ext cx="5080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3366FF"/>
                </a:solidFill>
                <a:latin typeface="Arial"/>
                <a:ea typeface="Arial"/>
                <a:cs typeface="Arial"/>
                <a:sym typeface="Arial"/>
              </a:rPr>
              <a:t>Uniform fitness distribution: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fitness uniformly distributed in the [0,1] interval.</a:t>
            </a:r>
            <a:endParaRPr sz="1800">
              <a:solidFill>
                <a:schemeClr val="dk1"/>
              </a:solidFill>
              <a:latin typeface="Arial"/>
              <a:ea typeface="Arial"/>
              <a:cs typeface="Arial"/>
              <a:sym typeface="Arial"/>
            </a:endParaRPr>
          </a:p>
        </p:txBody>
      </p:sp>
      <p:pic>
        <p:nvPicPr>
          <p:cNvPr id="273" name="Google Shape;273;p34"/>
          <p:cNvPicPr preferRelativeResize="0"/>
          <p:nvPr/>
        </p:nvPicPr>
        <p:blipFill rotWithShape="1">
          <a:blip r:embed="rId5">
            <a:alphaModFix/>
          </a:blip>
          <a:srcRect b="0" l="0" r="0" t="0"/>
          <a:stretch/>
        </p:blipFill>
        <p:spPr>
          <a:xfrm>
            <a:off x="850900" y="3244850"/>
            <a:ext cx="2667000" cy="774700"/>
          </a:xfrm>
          <a:prstGeom prst="rect">
            <a:avLst/>
          </a:prstGeom>
          <a:noFill/>
          <a:ln>
            <a:noFill/>
          </a:ln>
        </p:spPr>
      </p:pic>
      <p:sp>
        <p:nvSpPr>
          <p:cNvPr id="274" name="Google Shape;274;p34"/>
          <p:cNvSpPr/>
          <p:nvPr/>
        </p:nvSpPr>
        <p:spPr>
          <a:xfrm>
            <a:off x="488870" y="4318000"/>
            <a:ext cx="12727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C* </a:t>
            </a:r>
            <a:r>
              <a:rPr i="1" lang="en-US" sz="1800">
                <a:solidFill>
                  <a:schemeClr val="dk1"/>
                </a:solidFill>
                <a:latin typeface="Arial"/>
                <a:ea typeface="Arial"/>
                <a:cs typeface="Arial"/>
                <a:sym typeface="Arial"/>
              </a:rPr>
              <a:t>= 1.255</a:t>
            </a:r>
            <a:endParaRPr sz="1800">
              <a:solidFill>
                <a:schemeClr val="dk1"/>
              </a:solidFill>
              <a:latin typeface="Arial"/>
              <a:ea typeface="Arial"/>
              <a:cs typeface="Arial"/>
              <a:sym typeface="Arial"/>
            </a:endParaRPr>
          </a:p>
        </p:txBody>
      </p:sp>
      <p:pic>
        <p:nvPicPr>
          <p:cNvPr id="275" name="Google Shape;275;p34"/>
          <p:cNvPicPr preferRelativeResize="0"/>
          <p:nvPr/>
        </p:nvPicPr>
        <p:blipFill rotWithShape="1">
          <a:blip r:embed="rId6">
            <a:alphaModFix/>
          </a:blip>
          <a:srcRect b="0" l="0" r="0" t="0"/>
          <a:stretch/>
        </p:blipFill>
        <p:spPr>
          <a:xfrm>
            <a:off x="2026919" y="4368800"/>
            <a:ext cx="838200" cy="25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Bianconi-Barabasi Model (Analytical)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82" name="Google Shape;282;p3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83" name="Google Shape;283;p35"/>
          <p:cNvPicPr preferRelativeResize="0"/>
          <p:nvPr/>
        </p:nvPicPr>
        <p:blipFill rotWithShape="1">
          <a:blip r:embed="rId3">
            <a:alphaModFix/>
          </a:blip>
          <a:srcRect b="0" l="0" r="0" t="0"/>
          <a:stretch/>
        </p:blipFill>
        <p:spPr>
          <a:xfrm>
            <a:off x="409910" y="703282"/>
            <a:ext cx="1892300" cy="868231"/>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2865119" y="809336"/>
            <a:ext cx="1752600" cy="955964"/>
          </a:xfrm>
          <a:prstGeom prst="rect">
            <a:avLst/>
          </a:prstGeom>
          <a:noFill/>
          <a:ln>
            <a:noFill/>
          </a:ln>
        </p:spPr>
      </p:pic>
      <p:pic>
        <p:nvPicPr>
          <p:cNvPr id="285" name="Google Shape;285;p35"/>
          <p:cNvPicPr preferRelativeResize="0"/>
          <p:nvPr/>
        </p:nvPicPr>
        <p:blipFill rotWithShape="1">
          <a:blip r:embed="rId5">
            <a:alphaModFix/>
          </a:blip>
          <a:srcRect b="0" l="0" r="0" t="0"/>
          <a:stretch/>
        </p:blipFill>
        <p:spPr>
          <a:xfrm>
            <a:off x="0" y="1765300"/>
            <a:ext cx="6543532" cy="3949700"/>
          </a:xfrm>
          <a:prstGeom prst="rect">
            <a:avLst/>
          </a:prstGeom>
          <a:noFill/>
          <a:ln>
            <a:noFill/>
          </a:ln>
        </p:spPr>
      </p:pic>
      <p:pic>
        <p:nvPicPr>
          <p:cNvPr id="286" name="Google Shape;286;p35"/>
          <p:cNvPicPr preferRelativeResize="0"/>
          <p:nvPr/>
        </p:nvPicPr>
        <p:blipFill rotWithShape="1">
          <a:blip r:embed="rId6">
            <a:alphaModFix/>
          </a:blip>
          <a:srcRect b="0" l="0" r="0" t="0"/>
          <a:stretch/>
        </p:blipFill>
        <p:spPr>
          <a:xfrm>
            <a:off x="6404926" y="809336"/>
            <a:ext cx="2739074" cy="7621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Same Fitness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93" name="Google Shape;293;p3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94" name="Google Shape;294;p36"/>
          <p:cNvPicPr preferRelativeResize="0"/>
          <p:nvPr/>
        </p:nvPicPr>
        <p:blipFill rotWithShape="1">
          <a:blip r:embed="rId3">
            <a:alphaModFix/>
          </a:blip>
          <a:srcRect b="0" l="0" r="0" t="0"/>
          <a:stretch/>
        </p:blipFill>
        <p:spPr>
          <a:xfrm>
            <a:off x="0" y="1841500"/>
            <a:ext cx="6710837" cy="2184400"/>
          </a:xfrm>
          <a:prstGeom prst="rect">
            <a:avLst/>
          </a:prstGeom>
          <a:noFill/>
          <a:ln>
            <a:noFill/>
          </a:ln>
        </p:spPr>
      </p:pic>
      <p:pic>
        <p:nvPicPr>
          <p:cNvPr id="295" name="Google Shape;295;p36"/>
          <p:cNvPicPr preferRelativeResize="0"/>
          <p:nvPr/>
        </p:nvPicPr>
        <p:blipFill rotWithShape="1">
          <a:blip r:embed="rId4">
            <a:alphaModFix/>
          </a:blip>
          <a:srcRect b="0" l="0" r="0" t="0"/>
          <a:stretch/>
        </p:blipFill>
        <p:spPr>
          <a:xfrm>
            <a:off x="6624319" y="1460500"/>
            <a:ext cx="2387600" cy="762000"/>
          </a:xfrm>
          <a:prstGeom prst="rect">
            <a:avLst/>
          </a:prstGeom>
          <a:noFill/>
          <a:ln>
            <a:noFill/>
          </a:ln>
        </p:spPr>
      </p:pic>
      <p:pic>
        <p:nvPicPr>
          <p:cNvPr id="296" name="Google Shape;296;p36"/>
          <p:cNvPicPr preferRelativeResize="0"/>
          <p:nvPr/>
        </p:nvPicPr>
        <p:blipFill rotWithShape="1">
          <a:blip r:embed="rId5">
            <a:alphaModFix/>
          </a:blip>
          <a:srcRect b="0" l="0" r="0" t="0"/>
          <a:stretch/>
        </p:blipFill>
        <p:spPr>
          <a:xfrm>
            <a:off x="7030719" y="2650836"/>
            <a:ext cx="1752600" cy="955964"/>
          </a:xfrm>
          <a:prstGeom prst="rect">
            <a:avLst/>
          </a:prstGeom>
          <a:noFill/>
          <a:ln>
            <a:noFill/>
          </a:ln>
        </p:spPr>
      </p:pic>
      <p:pic>
        <p:nvPicPr>
          <p:cNvPr id="297" name="Google Shape;297;p36"/>
          <p:cNvPicPr preferRelativeResize="0"/>
          <p:nvPr/>
        </p:nvPicPr>
        <p:blipFill rotWithShape="1">
          <a:blip r:embed="rId6">
            <a:alphaModFix/>
          </a:blip>
          <a:srcRect b="0" l="0" r="0" t="0"/>
          <a:stretch/>
        </p:blipFill>
        <p:spPr>
          <a:xfrm>
            <a:off x="6903719" y="3721100"/>
            <a:ext cx="1981200" cy="74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Uniform Fitnesses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04" name="Google Shape;304;p37"/>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305" name="Google Shape;305;p37"/>
          <p:cNvPicPr preferRelativeResize="0"/>
          <p:nvPr/>
        </p:nvPicPr>
        <p:blipFill rotWithShape="1">
          <a:blip r:embed="rId3">
            <a:alphaModFix/>
          </a:blip>
          <a:srcRect b="0" l="0" r="0" t="0"/>
          <a:stretch/>
        </p:blipFill>
        <p:spPr>
          <a:xfrm>
            <a:off x="6624319" y="1460500"/>
            <a:ext cx="2387600" cy="762000"/>
          </a:xfrm>
          <a:prstGeom prst="rect">
            <a:avLst/>
          </a:prstGeom>
          <a:noFill/>
          <a:ln>
            <a:noFill/>
          </a:ln>
        </p:spPr>
      </p:pic>
      <p:pic>
        <p:nvPicPr>
          <p:cNvPr id="306" name="Google Shape;306;p37"/>
          <p:cNvPicPr preferRelativeResize="0"/>
          <p:nvPr/>
        </p:nvPicPr>
        <p:blipFill rotWithShape="1">
          <a:blip r:embed="rId4">
            <a:alphaModFix/>
          </a:blip>
          <a:srcRect b="0" l="0" r="0" t="0"/>
          <a:stretch/>
        </p:blipFill>
        <p:spPr>
          <a:xfrm>
            <a:off x="7030719" y="2650836"/>
            <a:ext cx="1752600" cy="955964"/>
          </a:xfrm>
          <a:prstGeom prst="rect">
            <a:avLst/>
          </a:prstGeom>
          <a:noFill/>
          <a:ln>
            <a:noFill/>
          </a:ln>
        </p:spPr>
      </p:pic>
      <p:pic>
        <p:nvPicPr>
          <p:cNvPr id="307" name="Google Shape;307;p37"/>
          <p:cNvPicPr preferRelativeResize="0"/>
          <p:nvPr/>
        </p:nvPicPr>
        <p:blipFill rotWithShape="1">
          <a:blip r:embed="rId5">
            <a:alphaModFix/>
          </a:blip>
          <a:srcRect b="0" l="0" r="0" t="0"/>
          <a:stretch/>
        </p:blipFill>
        <p:spPr>
          <a:xfrm>
            <a:off x="6903719" y="3721100"/>
            <a:ext cx="1981200" cy="749300"/>
          </a:xfrm>
          <a:prstGeom prst="rect">
            <a:avLst/>
          </a:prstGeom>
          <a:noFill/>
          <a:ln>
            <a:noFill/>
          </a:ln>
        </p:spPr>
      </p:pic>
      <p:pic>
        <p:nvPicPr>
          <p:cNvPr id="308" name="Google Shape;308;p37"/>
          <p:cNvPicPr preferRelativeResize="0"/>
          <p:nvPr/>
        </p:nvPicPr>
        <p:blipFill rotWithShape="1">
          <a:blip r:embed="rId6">
            <a:alphaModFix/>
          </a:blip>
          <a:srcRect b="0" l="0" r="0" t="0"/>
          <a:stretch/>
        </p:blipFill>
        <p:spPr>
          <a:xfrm>
            <a:off x="254000" y="889000"/>
            <a:ext cx="5664200" cy="45423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Uniform Fitnesses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15" name="Google Shape;315;p38"/>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316" name="Google Shape;316;p38"/>
          <p:cNvPicPr preferRelativeResize="0"/>
          <p:nvPr/>
        </p:nvPicPr>
        <p:blipFill rotWithShape="1">
          <a:blip r:embed="rId3">
            <a:alphaModFix/>
          </a:blip>
          <a:srcRect b="0" l="0" r="0" t="0"/>
          <a:stretch/>
        </p:blipFill>
        <p:spPr>
          <a:xfrm>
            <a:off x="317500" y="584199"/>
            <a:ext cx="3136900" cy="5130140"/>
          </a:xfrm>
          <a:prstGeom prst="rect">
            <a:avLst/>
          </a:prstGeom>
          <a:noFill/>
          <a:ln>
            <a:noFill/>
          </a:ln>
        </p:spPr>
      </p:pic>
      <p:pic>
        <p:nvPicPr>
          <p:cNvPr id="317" name="Google Shape;317;p38"/>
          <p:cNvPicPr preferRelativeResize="0"/>
          <p:nvPr/>
        </p:nvPicPr>
        <p:blipFill rotWithShape="1">
          <a:blip r:embed="rId4">
            <a:alphaModFix/>
          </a:blip>
          <a:srcRect b="0" l="0" r="0" t="0"/>
          <a:stretch/>
        </p:blipFill>
        <p:spPr>
          <a:xfrm>
            <a:off x="3784599" y="3721100"/>
            <a:ext cx="3327401" cy="1016000"/>
          </a:xfrm>
          <a:prstGeom prst="rect">
            <a:avLst/>
          </a:prstGeom>
          <a:noFill/>
          <a:ln>
            <a:noFill/>
          </a:ln>
        </p:spPr>
      </p:pic>
      <p:pic>
        <p:nvPicPr>
          <p:cNvPr id="318" name="Google Shape;318;p38"/>
          <p:cNvPicPr preferRelativeResize="0"/>
          <p:nvPr/>
        </p:nvPicPr>
        <p:blipFill rotWithShape="1">
          <a:blip r:embed="rId5">
            <a:alphaModFix/>
          </a:blip>
          <a:srcRect b="0" l="0" r="0" t="0"/>
          <a:stretch/>
        </p:blipFill>
        <p:spPr>
          <a:xfrm>
            <a:off x="4279900" y="1300018"/>
            <a:ext cx="1963883" cy="498764"/>
          </a:xfrm>
          <a:prstGeom prst="rect">
            <a:avLst/>
          </a:prstGeom>
          <a:noFill/>
          <a:ln>
            <a:noFill/>
          </a:ln>
        </p:spPr>
      </p:pic>
      <p:pic>
        <p:nvPicPr>
          <p:cNvPr id="319" name="Google Shape;319;p38"/>
          <p:cNvPicPr preferRelativeResize="0"/>
          <p:nvPr/>
        </p:nvPicPr>
        <p:blipFill rotWithShape="1">
          <a:blip r:embed="rId6">
            <a:alphaModFix/>
          </a:blip>
          <a:srcRect b="0" l="0" r="0" t="0"/>
          <a:stretch/>
        </p:blipFill>
        <p:spPr>
          <a:xfrm>
            <a:off x="4279900" y="2057398"/>
            <a:ext cx="1219200" cy="397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Measuring Fitness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326" name="Google Shape;326;p3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6.3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27" name="Google Shape;327;p3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6.3					Measuring Fitness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34" name="Google Shape;334;p4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335" name="Google Shape;335;p40"/>
          <p:cNvPicPr preferRelativeResize="0"/>
          <p:nvPr/>
        </p:nvPicPr>
        <p:blipFill rotWithShape="1">
          <a:blip r:embed="rId3">
            <a:alphaModFix/>
          </a:blip>
          <a:srcRect b="0" l="0" r="0" t="0"/>
          <a:stretch/>
        </p:blipFill>
        <p:spPr>
          <a:xfrm>
            <a:off x="1333500" y="2133600"/>
            <a:ext cx="1701800" cy="698500"/>
          </a:xfrm>
          <a:prstGeom prst="rect">
            <a:avLst/>
          </a:prstGeom>
          <a:noFill/>
          <a:ln>
            <a:noFill/>
          </a:ln>
        </p:spPr>
      </p:pic>
      <p:pic>
        <p:nvPicPr>
          <p:cNvPr id="336" name="Google Shape;336;p40"/>
          <p:cNvPicPr preferRelativeResize="0"/>
          <p:nvPr/>
        </p:nvPicPr>
        <p:blipFill rotWithShape="1">
          <a:blip r:embed="rId4">
            <a:alphaModFix/>
          </a:blip>
          <a:srcRect b="0" l="0" r="0" t="0"/>
          <a:stretch/>
        </p:blipFill>
        <p:spPr>
          <a:xfrm>
            <a:off x="1104900" y="3352800"/>
            <a:ext cx="2235200" cy="355600"/>
          </a:xfrm>
          <a:prstGeom prst="rect">
            <a:avLst/>
          </a:prstGeom>
          <a:noFill/>
          <a:ln>
            <a:noFill/>
          </a:ln>
        </p:spPr>
      </p:pic>
      <p:pic>
        <p:nvPicPr>
          <p:cNvPr id="337" name="Google Shape;337;p40"/>
          <p:cNvPicPr preferRelativeResize="0"/>
          <p:nvPr/>
        </p:nvPicPr>
        <p:blipFill rotWithShape="1">
          <a:blip r:embed="rId5">
            <a:alphaModFix/>
          </a:blip>
          <a:srcRect b="0" l="0" r="0" t="0"/>
          <a:stretch/>
        </p:blipFill>
        <p:spPr>
          <a:xfrm>
            <a:off x="3809999" y="1295400"/>
            <a:ext cx="4989689" cy="367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nvSpPr>
        <p:spPr>
          <a:xfrm>
            <a:off x="2865118" y="2134225"/>
            <a:ext cx="6278881" cy="230832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Bianconi-Barabasi Model</a:t>
            </a:r>
            <a:endParaRPr b="1" i="0" sz="1800" u="none" cap="none" strike="noStrike">
              <a:solidFill>
                <a:schemeClr val="dk1"/>
              </a:solidFill>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Bose-Einstein Condensation</a:t>
            </a:r>
            <a:endParaRPr b="1" i="0" sz="1800" u="none" cap="none" strike="noStrike">
              <a:solidFill>
                <a:schemeClr val="dk1"/>
              </a:solidFill>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Initial attractiveness</a:t>
            </a:r>
            <a:endParaRPr/>
          </a:p>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Role of internal links.</a:t>
            </a:r>
            <a:endParaRPr/>
          </a:p>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Node deletion.</a:t>
            </a:r>
            <a:endParaRPr/>
          </a:p>
          <a:p>
            <a:pPr indent="-342900" lvl="0" marL="342900" marR="0" rtl="0" algn="l">
              <a:spcBef>
                <a:spcPts val="0"/>
              </a:spcBef>
              <a:spcAft>
                <a:spcPts val="0"/>
              </a:spcAft>
              <a:buClr>
                <a:schemeClr val="dk1"/>
              </a:buClr>
              <a:buSzPts val="1800"/>
              <a:buFont typeface="Helvetica Neue"/>
              <a:buAutoNum type="arabicPeriod"/>
            </a:pPr>
            <a:r>
              <a:rPr b="1" i="0" lang="en-US" sz="1800" u="none" cap="none" strike="noStrike">
                <a:solidFill>
                  <a:schemeClr val="dk1"/>
                </a:solidFill>
                <a:latin typeface="Helvetica Neue"/>
                <a:ea typeface="Helvetica Neue"/>
                <a:cs typeface="Helvetica Neue"/>
                <a:sym typeface="Helvetica Neue"/>
              </a:rPr>
              <a:t>Accelerated growth.</a:t>
            </a:r>
            <a:endParaRPr/>
          </a:p>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a:p>
            <a:pPr indent="-228600" lvl="0" marL="34290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154" name="Google Shape;154;p2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Arial"/>
                <a:ea typeface="Arial"/>
                <a:cs typeface="Arial"/>
                <a:sym typeface="Arial"/>
              </a:rPr>
              <a:t>Questions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1" i="0" sz="1600" u="none" cap="none" strike="noStrike">
              <a:solidFill>
                <a:srgbClr val="FFFFFF"/>
              </a:solidFill>
              <a:latin typeface="Helvetica Neue"/>
              <a:ea typeface="Helvetica Neue"/>
              <a:cs typeface="Helvetica Neue"/>
              <a:sym typeface="Helvetica Neue"/>
            </a:endParaRPr>
          </a:p>
        </p:txBody>
      </p:sp>
      <p:sp>
        <p:nvSpPr>
          <p:cNvPr id="155" name="Google Shape;155;p2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3					The Fitness of a scientific publication</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44" name="Google Shape;344;p41"/>
          <p:cNvSpPr txBox="1"/>
          <p:nvPr/>
        </p:nvSpPr>
        <p:spPr>
          <a:xfrm flipH="1">
            <a:off x="1930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345" name="Google Shape;345;p41"/>
          <p:cNvPicPr preferRelativeResize="0"/>
          <p:nvPr/>
        </p:nvPicPr>
        <p:blipFill rotWithShape="1">
          <a:blip r:embed="rId3">
            <a:alphaModFix/>
          </a:blip>
          <a:srcRect b="0" l="0" r="0" t="0"/>
          <a:stretch/>
        </p:blipFill>
        <p:spPr>
          <a:xfrm>
            <a:off x="4572000" y="718397"/>
            <a:ext cx="4114800" cy="4498848"/>
          </a:xfrm>
          <a:prstGeom prst="rect">
            <a:avLst/>
          </a:prstGeom>
          <a:noFill/>
          <a:ln>
            <a:noFill/>
          </a:ln>
        </p:spPr>
      </p:pic>
      <p:pic>
        <p:nvPicPr>
          <p:cNvPr id="346" name="Google Shape;346;p41"/>
          <p:cNvPicPr preferRelativeResize="0"/>
          <p:nvPr/>
        </p:nvPicPr>
        <p:blipFill rotWithShape="1">
          <a:blip r:embed="rId4">
            <a:alphaModFix/>
          </a:blip>
          <a:srcRect b="0" l="0" r="0" t="0"/>
          <a:stretch/>
        </p:blipFill>
        <p:spPr>
          <a:xfrm>
            <a:off x="1257300" y="1212850"/>
            <a:ext cx="2057400" cy="583442"/>
          </a:xfrm>
          <a:prstGeom prst="rect">
            <a:avLst/>
          </a:prstGeom>
          <a:noFill/>
          <a:ln>
            <a:noFill/>
          </a:ln>
        </p:spPr>
      </p:pic>
      <p:pic>
        <p:nvPicPr>
          <p:cNvPr id="347" name="Google Shape;347;p41"/>
          <p:cNvPicPr preferRelativeResize="0"/>
          <p:nvPr/>
        </p:nvPicPr>
        <p:blipFill rotWithShape="1">
          <a:blip r:embed="rId5">
            <a:alphaModFix/>
          </a:blip>
          <a:srcRect b="0" l="0" r="0" t="0"/>
          <a:stretch/>
        </p:blipFill>
        <p:spPr>
          <a:xfrm>
            <a:off x="1232818" y="2057400"/>
            <a:ext cx="2231390" cy="743797"/>
          </a:xfrm>
          <a:prstGeom prst="rect">
            <a:avLst/>
          </a:prstGeom>
          <a:noFill/>
          <a:ln>
            <a:noFill/>
          </a:ln>
        </p:spPr>
      </p:pic>
      <p:pic>
        <p:nvPicPr>
          <p:cNvPr id="348" name="Google Shape;348;p41"/>
          <p:cNvPicPr preferRelativeResize="0"/>
          <p:nvPr/>
        </p:nvPicPr>
        <p:blipFill rotWithShape="1">
          <a:blip r:embed="rId6">
            <a:alphaModFix/>
          </a:blip>
          <a:srcRect b="0" l="0" r="0" t="0"/>
          <a:stretch/>
        </p:blipFill>
        <p:spPr>
          <a:xfrm>
            <a:off x="1087614" y="3263900"/>
            <a:ext cx="2227086" cy="749300"/>
          </a:xfrm>
          <a:prstGeom prst="rect">
            <a:avLst/>
          </a:prstGeom>
          <a:noFill/>
          <a:ln>
            <a:noFill/>
          </a:ln>
        </p:spPr>
      </p:pic>
      <p:pic>
        <p:nvPicPr>
          <p:cNvPr id="349" name="Google Shape;349;p41"/>
          <p:cNvPicPr preferRelativeResize="0"/>
          <p:nvPr/>
        </p:nvPicPr>
        <p:blipFill rotWithShape="1">
          <a:blip r:embed="rId7">
            <a:alphaModFix/>
          </a:blip>
          <a:srcRect b="0" l="0" r="0" t="0"/>
          <a:stretch/>
        </p:blipFill>
        <p:spPr>
          <a:xfrm>
            <a:off x="939799" y="4303236"/>
            <a:ext cx="2840267" cy="8910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3					The Fitness of a scientific publication</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56" name="Google Shape;356;p42"/>
          <p:cNvSpPr txBox="1"/>
          <p:nvPr/>
        </p:nvSpPr>
        <p:spPr>
          <a:xfrm flipH="1">
            <a:off x="1930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357" name="Google Shape;357;p42"/>
          <p:cNvPicPr preferRelativeResize="0"/>
          <p:nvPr/>
        </p:nvPicPr>
        <p:blipFill rotWithShape="1">
          <a:blip r:embed="rId3">
            <a:alphaModFix/>
          </a:blip>
          <a:srcRect b="0" l="0" r="0" t="0"/>
          <a:stretch/>
        </p:blipFill>
        <p:spPr>
          <a:xfrm>
            <a:off x="316476" y="1231900"/>
            <a:ext cx="2227086" cy="749300"/>
          </a:xfrm>
          <a:prstGeom prst="rect">
            <a:avLst/>
          </a:prstGeom>
          <a:noFill/>
          <a:ln>
            <a:noFill/>
          </a:ln>
        </p:spPr>
      </p:pic>
      <p:pic>
        <p:nvPicPr>
          <p:cNvPr id="358" name="Google Shape;358;p42"/>
          <p:cNvPicPr preferRelativeResize="0"/>
          <p:nvPr/>
        </p:nvPicPr>
        <p:blipFill rotWithShape="1">
          <a:blip r:embed="rId4">
            <a:alphaModFix/>
          </a:blip>
          <a:srcRect b="0" l="0" r="0" t="0"/>
          <a:stretch/>
        </p:blipFill>
        <p:spPr>
          <a:xfrm>
            <a:off x="260595" y="2131536"/>
            <a:ext cx="2840267" cy="891064"/>
          </a:xfrm>
          <a:prstGeom prst="rect">
            <a:avLst/>
          </a:prstGeom>
          <a:noFill/>
          <a:ln>
            <a:noFill/>
          </a:ln>
        </p:spPr>
      </p:pic>
      <p:sp>
        <p:nvSpPr>
          <p:cNvPr id="359" name="Google Shape;359;p42"/>
          <p:cNvSpPr txBox="1"/>
          <p:nvPr/>
        </p:nvSpPr>
        <p:spPr>
          <a:xfrm>
            <a:off x="152400" y="3543300"/>
            <a:ext cx="2499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Ultimate Impact: t 🡪 ∞</a:t>
            </a:r>
            <a:endParaRPr sz="1800">
              <a:solidFill>
                <a:schemeClr val="dk1"/>
              </a:solidFill>
              <a:latin typeface="Arial"/>
              <a:ea typeface="Arial"/>
              <a:cs typeface="Arial"/>
              <a:sym typeface="Arial"/>
            </a:endParaRPr>
          </a:p>
        </p:txBody>
      </p:sp>
      <p:pic>
        <p:nvPicPr>
          <p:cNvPr id="360" name="Google Shape;360;p42"/>
          <p:cNvPicPr preferRelativeResize="0"/>
          <p:nvPr/>
        </p:nvPicPr>
        <p:blipFill rotWithShape="1">
          <a:blip r:embed="rId5">
            <a:alphaModFix/>
          </a:blip>
          <a:srcRect b="0" l="0" r="0" t="0"/>
          <a:stretch/>
        </p:blipFill>
        <p:spPr>
          <a:xfrm>
            <a:off x="122095" y="4190999"/>
            <a:ext cx="2529720" cy="583781"/>
          </a:xfrm>
          <a:prstGeom prst="rect">
            <a:avLst/>
          </a:prstGeom>
          <a:noFill/>
          <a:ln>
            <a:noFill/>
          </a:ln>
        </p:spPr>
      </p:pic>
      <p:pic>
        <p:nvPicPr>
          <p:cNvPr id="361" name="Google Shape;361;p42"/>
          <p:cNvPicPr preferRelativeResize="0"/>
          <p:nvPr/>
        </p:nvPicPr>
        <p:blipFill rotWithShape="1">
          <a:blip r:embed="rId6">
            <a:alphaModFix/>
          </a:blip>
          <a:srcRect b="0" l="0" r="0" t="0"/>
          <a:stretch/>
        </p:blipFill>
        <p:spPr>
          <a:xfrm>
            <a:off x="2872362" y="1435101"/>
            <a:ext cx="6207080" cy="31491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Bose-Einstein condensation</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368" name="Google Shape;368;p4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6.4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369" name="Google Shape;369;p4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nvSpPr>
        <p:spPr>
          <a:xfrm>
            <a:off x="6156325" y="246063"/>
            <a:ext cx="18415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sp>
        <p:nvSpPr>
          <p:cNvPr id="375" name="Google Shape;375;p44"/>
          <p:cNvSpPr txBox="1"/>
          <p:nvPr/>
        </p:nvSpPr>
        <p:spPr>
          <a:xfrm>
            <a:off x="165100" y="5195888"/>
            <a:ext cx="76200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G. Bianconi and A.-L. Barabási, Physical Review Letters 2001; cond-mat/0011029</a:t>
            </a:r>
            <a:endParaRPr/>
          </a:p>
        </p:txBody>
      </p:sp>
      <p:pic>
        <p:nvPicPr>
          <p:cNvPr id="376" name="Google Shape;376;p44"/>
          <p:cNvPicPr preferRelativeResize="0"/>
          <p:nvPr/>
        </p:nvPicPr>
        <p:blipFill rotWithShape="1">
          <a:blip r:embed="rId3">
            <a:alphaModFix/>
          </a:blip>
          <a:srcRect b="0" l="0" r="0" t="0"/>
          <a:stretch/>
        </p:blipFill>
        <p:spPr>
          <a:xfrm>
            <a:off x="3886200" y="762000"/>
            <a:ext cx="1524000" cy="635000"/>
          </a:xfrm>
          <a:prstGeom prst="rect">
            <a:avLst/>
          </a:prstGeom>
          <a:noFill/>
          <a:ln>
            <a:noFill/>
          </a:ln>
        </p:spPr>
      </p:pic>
      <p:grpSp>
        <p:nvGrpSpPr>
          <p:cNvPr id="377" name="Google Shape;377;p44"/>
          <p:cNvGrpSpPr/>
          <p:nvPr/>
        </p:nvGrpSpPr>
        <p:grpSpPr>
          <a:xfrm>
            <a:off x="914400" y="889000"/>
            <a:ext cx="1295400" cy="1841500"/>
            <a:chOff x="384" y="672"/>
            <a:chExt cx="816" cy="1392"/>
          </a:xfrm>
        </p:grpSpPr>
        <p:pic>
          <p:nvPicPr>
            <p:cNvPr descr="fig1" id="378" name="Google Shape;378;p44"/>
            <p:cNvPicPr preferRelativeResize="0"/>
            <p:nvPr/>
          </p:nvPicPr>
          <p:blipFill rotWithShape="1">
            <a:blip r:embed="rId4">
              <a:alphaModFix/>
            </a:blip>
            <a:srcRect b="0" l="0" r="0" t="0"/>
            <a:stretch/>
          </p:blipFill>
          <p:spPr>
            <a:xfrm>
              <a:off x="384" y="1107"/>
              <a:ext cx="813" cy="957"/>
            </a:xfrm>
            <a:prstGeom prst="rect">
              <a:avLst/>
            </a:prstGeom>
            <a:noFill/>
            <a:ln>
              <a:noFill/>
            </a:ln>
          </p:spPr>
        </p:pic>
        <p:sp>
          <p:nvSpPr>
            <p:cNvPr id="379" name="Google Shape;379;p44"/>
            <p:cNvSpPr txBox="1"/>
            <p:nvPr/>
          </p:nvSpPr>
          <p:spPr>
            <a:xfrm>
              <a:off x="432" y="672"/>
              <a:ext cx="768" cy="3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00"/>
                  </a:solidFill>
                  <a:latin typeface="Helvetica Neue"/>
                  <a:ea typeface="Helvetica Neue"/>
                  <a:cs typeface="Helvetica Neue"/>
                  <a:sym typeface="Helvetica Neue"/>
                </a:rPr>
                <a:t>Network</a:t>
              </a:r>
              <a:endParaRPr sz="2800">
                <a:solidFill>
                  <a:srgbClr val="000000"/>
                </a:solidFill>
                <a:latin typeface="Times New Roman"/>
                <a:ea typeface="Times New Roman"/>
                <a:cs typeface="Times New Roman"/>
                <a:sym typeface="Times New Roman"/>
              </a:endParaRPr>
            </a:p>
          </p:txBody>
        </p:sp>
      </p:grpSp>
      <p:grpSp>
        <p:nvGrpSpPr>
          <p:cNvPr id="380" name="Google Shape;380;p44"/>
          <p:cNvGrpSpPr/>
          <p:nvPr/>
        </p:nvGrpSpPr>
        <p:grpSpPr>
          <a:xfrm>
            <a:off x="3352800" y="1644650"/>
            <a:ext cx="731838" cy="823913"/>
            <a:chOff x="1226" y="1776"/>
            <a:chExt cx="480" cy="695"/>
          </a:xfrm>
        </p:grpSpPr>
        <p:pic>
          <p:nvPicPr>
            <p:cNvPr id="381" name="Google Shape;381;p44"/>
            <p:cNvPicPr preferRelativeResize="0"/>
            <p:nvPr/>
          </p:nvPicPr>
          <p:blipFill rotWithShape="1">
            <a:blip r:embed="rId5">
              <a:alphaModFix/>
            </a:blip>
            <a:srcRect b="0" l="0" r="0" t="0"/>
            <a:stretch/>
          </p:blipFill>
          <p:spPr>
            <a:xfrm>
              <a:off x="1392" y="1776"/>
              <a:ext cx="147" cy="192"/>
            </a:xfrm>
            <a:prstGeom prst="rect">
              <a:avLst/>
            </a:prstGeom>
            <a:noFill/>
            <a:ln>
              <a:noFill/>
            </a:ln>
          </p:spPr>
        </p:pic>
        <p:pic>
          <p:nvPicPr>
            <p:cNvPr id="382" name="Google Shape;382;p44"/>
            <p:cNvPicPr preferRelativeResize="0"/>
            <p:nvPr/>
          </p:nvPicPr>
          <p:blipFill rotWithShape="1">
            <a:blip r:embed="rId6">
              <a:alphaModFix/>
            </a:blip>
            <a:srcRect b="0" l="0" r="0" t="0"/>
            <a:stretch/>
          </p:blipFill>
          <p:spPr>
            <a:xfrm>
              <a:off x="1226" y="1968"/>
              <a:ext cx="480" cy="255"/>
            </a:xfrm>
            <a:prstGeom prst="rect">
              <a:avLst/>
            </a:prstGeom>
            <a:noFill/>
            <a:ln>
              <a:noFill/>
            </a:ln>
          </p:spPr>
        </p:pic>
        <p:pic>
          <p:nvPicPr>
            <p:cNvPr id="383" name="Google Shape;383;p44"/>
            <p:cNvPicPr preferRelativeResize="0"/>
            <p:nvPr/>
          </p:nvPicPr>
          <p:blipFill rotWithShape="1">
            <a:blip r:embed="rId7">
              <a:alphaModFix/>
            </a:blip>
            <a:srcRect b="0" l="0" r="0" t="0"/>
            <a:stretch/>
          </p:blipFill>
          <p:spPr>
            <a:xfrm>
              <a:off x="1250" y="2256"/>
              <a:ext cx="432" cy="215"/>
            </a:xfrm>
            <a:prstGeom prst="rect">
              <a:avLst/>
            </a:prstGeom>
            <a:noFill/>
            <a:ln>
              <a:noFill/>
            </a:ln>
          </p:spPr>
        </p:pic>
      </p:grpSp>
      <p:grpSp>
        <p:nvGrpSpPr>
          <p:cNvPr id="384" name="Google Shape;384;p44"/>
          <p:cNvGrpSpPr/>
          <p:nvPr/>
        </p:nvGrpSpPr>
        <p:grpSpPr>
          <a:xfrm>
            <a:off x="4267200" y="889000"/>
            <a:ext cx="4572000" cy="1841500"/>
            <a:chOff x="2688" y="672"/>
            <a:chExt cx="2880" cy="1392"/>
          </a:xfrm>
        </p:grpSpPr>
        <p:grpSp>
          <p:nvGrpSpPr>
            <p:cNvPr id="385" name="Google Shape;385;p44"/>
            <p:cNvGrpSpPr/>
            <p:nvPr/>
          </p:nvGrpSpPr>
          <p:grpSpPr>
            <a:xfrm>
              <a:off x="3218" y="672"/>
              <a:ext cx="2350" cy="1392"/>
              <a:chOff x="3218" y="672"/>
              <a:chExt cx="2350" cy="1392"/>
            </a:xfrm>
          </p:grpSpPr>
          <p:pic>
            <p:nvPicPr>
              <p:cNvPr descr="fig2" id="386" name="Google Shape;386;p44"/>
              <p:cNvPicPr preferRelativeResize="0"/>
              <p:nvPr/>
            </p:nvPicPr>
            <p:blipFill rotWithShape="1">
              <a:blip r:embed="rId8">
                <a:alphaModFix/>
              </a:blip>
              <a:srcRect b="0" l="0" r="0" t="0"/>
              <a:stretch/>
            </p:blipFill>
            <p:spPr>
              <a:xfrm>
                <a:off x="4548" y="1008"/>
                <a:ext cx="1020" cy="1056"/>
              </a:xfrm>
              <a:prstGeom prst="rect">
                <a:avLst/>
              </a:prstGeom>
              <a:noFill/>
              <a:ln>
                <a:noFill/>
              </a:ln>
            </p:spPr>
          </p:pic>
          <p:sp>
            <p:nvSpPr>
              <p:cNvPr id="387" name="Google Shape;387;p44"/>
              <p:cNvSpPr txBox="1"/>
              <p:nvPr/>
            </p:nvSpPr>
            <p:spPr>
              <a:xfrm>
                <a:off x="4512" y="672"/>
                <a:ext cx="912" cy="3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00"/>
                    </a:solidFill>
                    <a:latin typeface="Helvetica Neue"/>
                    <a:ea typeface="Helvetica Neue"/>
                    <a:cs typeface="Helvetica Neue"/>
                    <a:sym typeface="Helvetica Neue"/>
                  </a:rPr>
                  <a:t>Bose gas</a:t>
                </a:r>
                <a:endParaRPr sz="2800">
                  <a:solidFill>
                    <a:srgbClr val="000000"/>
                  </a:solidFill>
                  <a:latin typeface="Times New Roman"/>
                  <a:ea typeface="Times New Roman"/>
                  <a:cs typeface="Times New Roman"/>
                  <a:sym typeface="Times New Roman"/>
                </a:endParaRPr>
              </a:p>
            </p:txBody>
          </p:sp>
          <p:pic>
            <p:nvPicPr>
              <p:cNvPr id="388" name="Google Shape;388;p44"/>
              <p:cNvPicPr preferRelativeResize="0"/>
              <p:nvPr/>
            </p:nvPicPr>
            <p:blipFill rotWithShape="1">
              <a:blip r:embed="rId9">
                <a:alphaModFix/>
              </a:blip>
              <a:srcRect b="0" l="0" r="0" t="0"/>
              <a:stretch/>
            </p:blipFill>
            <p:spPr>
              <a:xfrm>
                <a:off x="3218" y="1168"/>
                <a:ext cx="307" cy="224"/>
              </a:xfrm>
              <a:prstGeom prst="rect">
                <a:avLst/>
              </a:prstGeom>
              <a:noFill/>
              <a:ln>
                <a:noFill/>
              </a:ln>
            </p:spPr>
          </p:pic>
          <p:pic>
            <p:nvPicPr>
              <p:cNvPr id="389" name="Google Shape;389;p44"/>
              <p:cNvPicPr preferRelativeResize="0"/>
              <p:nvPr/>
            </p:nvPicPr>
            <p:blipFill rotWithShape="1">
              <a:blip r:embed="rId10">
                <a:alphaModFix/>
              </a:blip>
              <a:srcRect b="0" l="0" r="0" t="0"/>
              <a:stretch/>
            </p:blipFill>
            <p:spPr>
              <a:xfrm>
                <a:off x="3596" y="1426"/>
                <a:ext cx="438" cy="175"/>
              </a:xfrm>
              <a:prstGeom prst="rect">
                <a:avLst/>
              </a:prstGeom>
              <a:noFill/>
              <a:ln>
                <a:noFill/>
              </a:ln>
            </p:spPr>
          </p:pic>
          <p:pic>
            <p:nvPicPr>
              <p:cNvPr id="390" name="Google Shape;390;p44"/>
              <p:cNvPicPr preferRelativeResize="0"/>
              <p:nvPr/>
            </p:nvPicPr>
            <p:blipFill rotWithShape="1">
              <a:blip r:embed="rId11">
                <a:alphaModFix/>
              </a:blip>
              <a:srcRect b="0" l="0" r="0" t="0"/>
              <a:stretch/>
            </p:blipFill>
            <p:spPr>
              <a:xfrm>
                <a:off x="3218" y="1687"/>
                <a:ext cx="395" cy="185"/>
              </a:xfrm>
              <a:prstGeom prst="rect">
                <a:avLst/>
              </a:prstGeom>
              <a:noFill/>
              <a:ln>
                <a:noFill/>
              </a:ln>
            </p:spPr>
          </p:pic>
        </p:grpSp>
        <p:cxnSp>
          <p:nvCxnSpPr>
            <p:cNvPr id="391" name="Google Shape;391;p44"/>
            <p:cNvCxnSpPr/>
            <p:nvPr/>
          </p:nvCxnSpPr>
          <p:spPr>
            <a:xfrm>
              <a:off x="2688" y="1296"/>
              <a:ext cx="438" cy="0"/>
            </a:xfrm>
            <a:prstGeom prst="straightConnector1">
              <a:avLst/>
            </a:prstGeom>
            <a:noFill/>
            <a:ln cap="flat" cmpd="sng" w="9525">
              <a:solidFill>
                <a:schemeClr val="dk1"/>
              </a:solidFill>
              <a:prstDash val="solid"/>
              <a:round/>
              <a:headEnd len="med" w="med" type="none"/>
              <a:tailEnd len="med" w="med" type="triangle"/>
            </a:ln>
          </p:spPr>
        </p:cxnSp>
        <p:cxnSp>
          <p:nvCxnSpPr>
            <p:cNvPr id="392" name="Google Shape;392;p44"/>
            <p:cNvCxnSpPr/>
            <p:nvPr/>
          </p:nvCxnSpPr>
          <p:spPr>
            <a:xfrm>
              <a:off x="2688" y="1776"/>
              <a:ext cx="438" cy="0"/>
            </a:xfrm>
            <a:prstGeom prst="straightConnector1">
              <a:avLst/>
            </a:prstGeom>
            <a:noFill/>
            <a:ln cap="flat" cmpd="sng" w="9525">
              <a:solidFill>
                <a:schemeClr val="dk1"/>
              </a:solidFill>
              <a:prstDash val="solid"/>
              <a:round/>
              <a:headEnd len="med" w="med" type="none"/>
              <a:tailEnd len="med" w="med" type="triangle"/>
            </a:ln>
          </p:spPr>
        </p:cxnSp>
        <p:cxnSp>
          <p:nvCxnSpPr>
            <p:cNvPr id="393" name="Google Shape;393;p44"/>
            <p:cNvCxnSpPr/>
            <p:nvPr/>
          </p:nvCxnSpPr>
          <p:spPr>
            <a:xfrm>
              <a:off x="2688" y="1536"/>
              <a:ext cx="438" cy="0"/>
            </a:xfrm>
            <a:prstGeom prst="straightConnector1">
              <a:avLst/>
            </a:prstGeom>
            <a:noFill/>
            <a:ln cap="flat" cmpd="sng" w="9525">
              <a:solidFill>
                <a:schemeClr val="dk1"/>
              </a:solidFill>
              <a:prstDash val="solid"/>
              <a:round/>
              <a:headEnd len="med" w="med" type="none"/>
              <a:tailEnd len="med" w="med" type="triangle"/>
            </a:ln>
          </p:spPr>
        </p:cxnSp>
      </p:grpSp>
      <p:sp>
        <p:nvSpPr>
          <p:cNvPr id="394" name="Google Shape;394;p44"/>
          <p:cNvSpPr txBox="1"/>
          <p:nvPr/>
        </p:nvSpPr>
        <p:spPr>
          <a:xfrm>
            <a:off x="23813" y="2940050"/>
            <a:ext cx="8486775" cy="2678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00"/>
                </a:solidFill>
                <a:latin typeface="Times New Roman"/>
                <a:ea typeface="Times New Roman"/>
                <a:cs typeface="Times New Roman"/>
                <a:sym typeface="Times New Roman"/>
              </a:rPr>
              <a:t>		          </a:t>
            </a:r>
            <a:r>
              <a:rPr lang="en-US" sz="2400">
                <a:solidFill>
                  <a:srgbClr val="000000"/>
                </a:solidFill>
                <a:latin typeface="Helvetica Neue"/>
                <a:ea typeface="Helvetica Neue"/>
                <a:cs typeface="Helvetica Neue"/>
                <a:sym typeface="Helvetica Neue"/>
              </a:rPr>
              <a:t>Fitness</a:t>
            </a:r>
            <a:r>
              <a:rPr i="1" lang="en-US" sz="2400">
                <a:solidFill>
                  <a:srgbClr val="000000"/>
                </a:solidFill>
                <a:latin typeface="Helvetica Neue"/>
                <a:ea typeface="Helvetica Neue"/>
                <a:cs typeface="Helvetica Neue"/>
                <a:sym typeface="Helvetica Neue"/>
              </a:rPr>
              <a:t> η </a:t>
            </a:r>
            <a:r>
              <a:rPr lang="en-US" sz="2400">
                <a:solidFill>
                  <a:srgbClr val="000000"/>
                </a:solidFill>
                <a:latin typeface="Helvetica Neue"/>
                <a:ea typeface="Helvetica Neue"/>
                <a:cs typeface="Helvetica Neue"/>
                <a:sym typeface="Helvetica Neue"/>
              </a:rPr>
              <a:t>  🡪  Energy level  </a:t>
            </a:r>
            <a:r>
              <a:rPr i="1" lang="en-US" sz="2400">
                <a:solidFill>
                  <a:srgbClr val="000000"/>
                </a:solidFill>
                <a:latin typeface="Helvetica Neue"/>
                <a:ea typeface="Helvetica Neue"/>
                <a:cs typeface="Helvetica Neue"/>
                <a:sym typeface="Helvetica Neue"/>
              </a:rPr>
              <a:t>ε</a:t>
            </a:r>
            <a:endParaRPr i="1" sz="2400">
              <a:solidFill>
                <a:srgbClr val="000000"/>
              </a:solidFill>
              <a:latin typeface="Helvetica Neue"/>
              <a:ea typeface="Helvetica Neue"/>
              <a:cs typeface="Helvetica Neue"/>
              <a:sym typeface="Helvetica Neue"/>
            </a:endParaRPr>
          </a:p>
          <a:p>
            <a:pPr indent="0" lvl="0" marL="0" marR="0" rtl="0" algn="l">
              <a:spcBef>
                <a:spcPts val="1200"/>
              </a:spcBef>
              <a:spcAft>
                <a:spcPts val="0"/>
              </a:spcAft>
              <a:buNone/>
            </a:pPr>
            <a:r>
              <a:rPr lang="en-US" sz="2400">
                <a:solidFill>
                  <a:srgbClr val="000000"/>
                </a:solidFill>
                <a:latin typeface="Helvetica Neue"/>
                <a:ea typeface="Helvetica Neue"/>
                <a:cs typeface="Helvetica Neue"/>
                <a:sym typeface="Helvetica Neue"/>
              </a:rPr>
              <a:t>            New node with fitness </a:t>
            </a:r>
            <a:r>
              <a:rPr i="1" lang="en-US" sz="2400">
                <a:solidFill>
                  <a:srgbClr val="000000"/>
                </a:solidFill>
                <a:latin typeface="Helvetica Neue"/>
                <a:ea typeface="Helvetica Neue"/>
                <a:cs typeface="Helvetica Neue"/>
                <a:sym typeface="Helvetica Neue"/>
              </a:rPr>
              <a:t>η</a:t>
            </a:r>
            <a:r>
              <a:rPr lang="en-US" sz="2400">
                <a:solidFill>
                  <a:srgbClr val="000000"/>
                </a:solidFill>
                <a:latin typeface="Helvetica Neue"/>
                <a:ea typeface="Helvetica Neue"/>
                <a:cs typeface="Helvetica Neue"/>
                <a:sym typeface="Helvetica Neue"/>
              </a:rPr>
              <a:t> 🡪 New energy level</a:t>
            </a:r>
            <a:r>
              <a:rPr i="1" lang="en-US" sz="2400">
                <a:solidFill>
                  <a:srgbClr val="000000"/>
                </a:solidFill>
                <a:latin typeface="Helvetica Neue"/>
                <a:ea typeface="Helvetica Neue"/>
                <a:cs typeface="Helvetica Neue"/>
                <a:sym typeface="Helvetica Neue"/>
              </a:rPr>
              <a:t> ε                        </a:t>
            </a:r>
            <a:endParaRPr/>
          </a:p>
          <a:p>
            <a:pPr indent="0" lvl="0" marL="0" marR="0" rtl="0" algn="l">
              <a:spcBef>
                <a:spcPts val="1200"/>
              </a:spcBef>
              <a:spcAft>
                <a:spcPts val="0"/>
              </a:spcAft>
              <a:buNone/>
            </a:pPr>
            <a:r>
              <a:rPr lang="en-US" sz="2400">
                <a:solidFill>
                  <a:srgbClr val="000000"/>
                </a:solidFill>
                <a:latin typeface="Helvetica Neue"/>
                <a:ea typeface="Helvetica Neue"/>
                <a:cs typeface="Helvetica Neue"/>
                <a:sym typeface="Helvetica Neue"/>
              </a:rPr>
              <a:t>             Link pointing to node </a:t>
            </a:r>
            <a:r>
              <a:rPr i="1" lang="en-US" sz="2400">
                <a:solidFill>
                  <a:srgbClr val="000000"/>
                </a:solidFill>
                <a:latin typeface="Helvetica Neue"/>
                <a:ea typeface="Helvetica Neue"/>
                <a:cs typeface="Helvetica Neue"/>
                <a:sym typeface="Helvetica Neue"/>
              </a:rPr>
              <a:t>η</a:t>
            </a:r>
            <a:r>
              <a:rPr lang="en-US" sz="2400">
                <a:solidFill>
                  <a:srgbClr val="000000"/>
                </a:solidFill>
                <a:latin typeface="Helvetica Neue"/>
                <a:ea typeface="Helvetica Neue"/>
                <a:cs typeface="Helvetica Neue"/>
                <a:sym typeface="Helvetica Neue"/>
              </a:rPr>
              <a:t> 🡪 Particle at  level </a:t>
            </a:r>
            <a:r>
              <a:rPr i="1" lang="en-US" sz="2400">
                <a:solidFill>
                  <a:srgbClr val="000000"/>
                </a:solidFill>
                <a:latin typeface="Helvetica Neue"/>
                <a:ea typeface="Helvetica Neue"/>
                <a:cs typeface="Helvetica Neue"/>
                <a:sym typeface="Helvetica Neue"/>
              </a:rPr>
              <a:t>ε  </a:t>
            </a:r>
            <a:endParaRPr/>
          </a:p>
          <a:p>
            <a:pPr indent="0" lvl="0" marL="0" marR="0" rtl="0" algn="l">
              <a:spcBef>
                <a:spcPts val="1200"/>
              </a:spcBef>
              <a:spcAft>
                <a:spcPts val="0"/>
              </a:spcAft>
              <a:buNone/>
            </a:pPr>
            <a:r>
              <a:rPr b="1" lang="en-US" sz="2400">
                <a:solidFill>
                  <a:srgbClr val="000000"/>
                </a:solidFill>
                <a:latin typeface="Helvetica Neue"/>
                <a:ea typeface="Helvetica Neue"/>
                <a:cs typeface="Helvetica Neue"/>
                <a:sym typeface="Helvetica Neue"/>
              </a:rPr>
              <a:t>			Network 🡪 quantum gas </a:t>
            </a:r>
            <a:endParaRPr i="1" sz="2400">
              <a:solidFill>
                <a:srgbClr val="000000"/>
              </a:solidFill>
              <a:latin typeface="Helvetica Neue"/>
              <a:ea typeface="Helvetica Neue"/>
              <a:cs typeface="Helvetica Neue"/>
              <a:sym typeface="Helvetica Neue"/>
            </a:endParaRPr>
          </a:p>
          <a:p>
            <a:pPr indent="0" lvl="0" marL="0" marR="0" rtl="0" algn="ctr">
              <a:spcBef>
                <a:spcPts val="1200"/>
              </a:spcBef>
              <a:spcAft>
                <a:spcPts val="0"/>
              </a:spcAft>
              <a:buNone/>
            </a:pPr>
            <a:r>
              <a:rPr b="1" lang="en-US" sz="2400">
                <a:solidFill>
                  <a:srgbClr val="000000"/>
                </a:solidFill>
                <a:latin typeface="Helvetica Neue"/>
                <a:ea typeface="Helvetica Neue"/>
                <a:cs typeface="Helvetica Neue"/>
                <a:sym typeface="Helvetica Neue"/>
              </a:rPr>
              <a:t> </a:t>
            </a:r>
            <a:endParaRPr/>
          </a:p>
        </p:txBody>
      </p:sp>
      <p:sp>
        <p:nvSpPr>
          <p:cNvPr id="395" name="Google Shape;395;p44"/>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
        <p:nvSpPr>
          <p:cNvPr id="396" name="Google Shape;396;p4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MAPPING TO A QUANTUM GAS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5"/>
          <p:cNvPicPr preferRelativeResize="0"/>
          <p:nvPr/>
        </p:nvPicPr>
        <p:blipFill rotWithShape="1">
          <a:blip r:embed="rId3">
            <a:alphaModFix/>
          </a:blip>
          <a:srcRect b="0" l="0" r="0" t="0"/>
          <a:stretch/>
        </p:blipFill>
        <p:spPr>
          <a:xfrm>
            <a:off x="1625600" y="1654175"/>
            <a:ext cx="2208213" cy="700088"/>
          </a:xfrm>
          <a:prstGeom prst="rect">
            <a:avLst/>
          </a:prstGeom>
          <a:noFill/>
          <a:ln>
            <a:noFill/>
          </a:ln>
        </p:spPr>
      </p:pic>
      <p:pic>
        <p:nvPicPr>
          <p:cNvPr id="402" name="Google Shape;402;p45"/>
          <p:cNvPicPr preferRelativeResize="0"/>
          <p:nvPr/>
        </p:nvPicPr>
        <p:blipFill rotWithShape="1">
          <a:blip r:embed="rId4">
            <a:alphaModFix/>
          </a:blip>
          <a:srcRect b="0" l="0" r="0" t="0"/>
          <a:stretch/>
        </p:blipFill>
        <p:spPr>
          <a:xfrm>
            <a:off x="381000" y="3429000"/>
            <a:ext cx="4495800" cy="727075"/>
          </a:xfrm>
          <a:prstGeom prst="rect">
            <a:avLst/>
          </a:prstGeom>
          <a:noFill/>
          <a:ln>
            <a:noFill/>
          </a:ln>
        </p:spPr>
      </p:pic>
      <p:pic>
        <p:nvPicPr>
          <p:cNvPr id="403" name="Google Shape;403;p45"/>
          <p:cNvPicPr preferRelativeResize="0"/>
          <p:nvPr/>
        </p:nvPicPr>
        <p:blipFill rotWithShape="1">
          <a:blip r:embed="rId5">
            <a:alphaModFix/>
          </a:blip>
          <a:srcRect b="0" l="0" r="0" t="0"/>
          <a:stretch/>
        </p:blipFill>
        <p:spPr>
          <a:xfrm>
            <a:off x="609600" y="4373563"/>
            <a:ext cx="2590800" cy="769937"/>
          </a:xfrm>
          <a:prstGeom prst="rect">
            <a:avLst/>
          </a:prstGeom>
          <a:noFill/>
          <a:ln>
            <a:noFill/>
          </a:ln>
        </p:spPr>
      </p:pic>
      <p:pic>
        <p:nvPicPr>
          <p:cNvPr id="404" name="Google Shape;404;p45"/>
          <p:cNvPicPr preferRelativeResize="0"/>
          <p:nvPr/>
        </p:nvPicPr>
        <p:blipFill rotWithShape="1">
          <a:blip r:embed="rId6">
            <a:alphaModFix/>
          </a:blip>
          <a:srcRect b="0" l="0" r="0" t="0"/>
          <a:stretch/>
        </p:blipFill>
        <p:spPr>
          <a:xfrm>
            <a:off x="381000" y="765175"/>
            <a:ext cx="4419600" cy="889000"/>
          </a:xfrm>
          <a:prstGeom prst="rect">
            <a:avLst/>
          </a:prstGeom>
          <a:noFill/>
          <a:ln>
            <a:noFill/>
          </a:ln>
        </p:spPr>
      </p:pic>
      <p:sp>
        <p:nvSpPr>
          <p:cNvPr id="405" name="Google Shape;405;p45"/>
          <p:cNvSpPr/>
          <p:nvPr/>
        </p:nvSpPr>
        <p:spPr>
          <a:xfrm>
            <a:off x="381000" y="1803400"/>
            <a:ext cx="6019800" cy="1797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                                                        </a:t>
            </a:r>
            <a:r>
              <a:rPr i="1" lang="en-US" sz="1800">
                <a:solidFill>
                  <a:srgbClr val="000000"/>
                </a:solidFill>
                <a:latin typeface="Times New Roman"/>
                <a:ea typeface="Times New Roman"/>
                <a:cs typeface="Times New Roman"/>
                <a:sym typeface="Times New Roman"/>
              </a:rPr>
              <a:t>f(</a:t>
            </a:r>
            <a:r>
              <a:rPr i="1" lang="en-US" sz="1800">
                <a:solidFill>
                  <a:srgbClr val="000000"/>
                </a:solidFill>
                <a:latin typeface="Noto Sans Symbols"/>
                <a:ea typeface="Noto Sans Symbols"/>
                <a:cs typeface="Noto Sans Symbols"/>
                <a:sym typeface="Noto Sans Symbols"/>
              </a:rPr>
              <a:t>ε</a:t>
            </a:r>
            <a:r>
              <a:rPr i="1" lang="en-US" sz="1800">
                <a:solidFill>
                  <a:srgbClr val="000000"/>
                </a:solidFill>
                <a:latin typeface="Times New Roman"/>
                <a:ea typeface="Times New Roman"/>
                <a:cs typeface="Times New Roman"/>
                <a:sym typeface="Times New Roman"/>
              </a:rPr>
              <a:t>)=e</a:t>
            </a:r>
            <a:r>
              <a:rPr baseline="30000" i="1" lang="en-US" sz="1800">
                <a:solidFill>
                  <a:srgbClr val="000000"/>
                </a:solidFill>
                <a:latin typeface="Noto Sans Symbols"/>
                <a:ea typeface="Noto Sans Symbols"/>
                <a:cs typeface="Noto Sans Symbols"/>
                <a:sym typeface="Noto Sans Symbols"/>
              </a:rPr>
              <a:t>−β(ε−μ) </a:t>
            </a:r>
            <a:r>
              <a:rPr lang="en-US" sz="1800">
                <a:solidFill>
                  <a:srgbClr val="000000"/>
                </a:solidFill>
                <a:latin typeface="Times New Roman"/>
                <a:ea typeface="Times New Roman"/>
                <a:cs typeface="Times New Roman"/>
                <a:sym typeface="Times New Roman"/>
              </a:rPr>
              <a:t>.</a:t>
            </a:r>
            <a:endParaRPr/>
          </a:p>
          <a:p>
            <a:pPr indent="0" lvl="0" marL="0" marR="0" rtl="0" algn="l">
              <a:spcBef>
                <a:spcPts val="36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spcBef>
                <a:spcPts val="200"/>
              </a:spcBef>
              <a:spcAft>
                <a:spcPts val="0"/>
              </a:spcAft>
              <a:buClr>
                <a:schemeClr val="dk1"/>
              </a:buClr>
              <a:buSzPts val="1000"/>
              <a:buFont typeface="Arial"/>
              <a:buNone/>
            </a:pPr>
            <a:r>
              <a:t/>
            </a:r>
            <a:endParaRPr sz="1000">
              <a:solidFill>
                <a:srgbClr val="000000"/>
              </a:solidFill>
              <a:latin typeface="Times New Roman"/>
              <a:ea typeface="Times New Roman"/>
              <a:cs typeface="Times New Roman"/>
              <a:sym typeface="Times New Roman"/>
            </a:endParaRPr>
          </a:p>
          <a:p>
            <a:pPr indent="0" lvl="0" marL="0" marR="0" rtl="0" algn="l">
              <a:spcBef>
                <a:spcPts val="320"/>
              </a:spcBef>
              <a:spcAft>
                <a:spcPts val="0"/>
              </a:spcAft>
              <a:buNone/>
            </a:pPr>
            <a:r>
              <a:rPr lang="en-US" sz="1600">
                <a:solidFill>
                  <a:srgbClr val="000000"/>
                </a:solidFill>
                <a:latin typeface="Helvetica Neue"/>
                <a:ea typeface="Helvetica Neue"/>
                <a:cs typeface="Helvetica Neue"/>
                <a:sym typeface="Helvetica Neue"/>
              </a:rPr>
              <a:t>The dynamic exponent </a:t>
            </a:r>
            <a:r>
              <a:rPr i="1" lang="en-US" sz="1600">
                <a:solidFill>
                  <a:srgbClr val="000000"/>
                </a:solidFill>
                <a:latin typeface="Helvetica Neue"/>
                <a:ea typeface="Helvetica Neue"/>
                <a:cs typeface="Helvetica Neue"/>
                <a:sym typeface="Helvetica Neue"/>
              </a:rPr>
              <a:t>f(e) </a:t>
            </a:r>
            <a:r>
              <a:rPr lang="en-US" sz="1600">
                <a:solidFill>
                  <a:srgbClr val="000000"/>
                </a:solidFill>
                <a:latin typeface="Helvetica Neue"/>
                <a:ea typeface="Helvetica Neue"/>
                <a:cs typeface="Helvetica Neue"/>
                <a:sym typeface="Helvetica Neue"/>
              </a:rPr>
              <a:t>depends on </a:t>
            </a:r>
            <a:r>
              <a:rPr b="1" lang="en-US" sz="1600">
                <a:solidFill>
                  <a:srgbClr val="000000"/>
                </a:solidFill>
                <a:latin typeface="Helvetica Neue"/>
                <a:ea typeface="Helvetica Neue"/>
                <a:cs typeface="Helvetica Neue"/>
                <a:sym typeface="Helvetica Neue"/>
              </a:rPr>
              <a:t>m, </a:t>
            </a:r>
            <a:r>
              <a:rPr lang="en-US" sz="1600">
                <a:solidFill>
                  <a:srgbClr val="000000"/>
                </a:solidFill>
                <a:latin typeface="Helvetica Neue"/>
                <a:ea typeface="Helvetica Neue"/>
                <a:cs typeface="Helvetica Neue"/>
                <a:sym typeface="Helvetica Neue"/>
              </a:rPr>
              <a:t>determined by the self-consistent equation: </a:t>
            </a:r>
            <a:endParaRPr/>
          </a:p>
          <a:p>
            <a:pPr indent="0" lvl="0" marL="0" marR="0" rtl="0" algn="ctr">
              <a:spcBef>
                <a:spcPts val="90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p:txBody>
      </p:sp>
      <p:pic>
        <p:nvPicPr>
          <p:cNvPr id="406" name="Google Shape;406;p45"/>
          <p:cNvPicPr preferRelativeResize="0"/>
          <p:nvPr/>
        </p:nvPicPr>
        <p:blipFill rotWithShape="1">
          <a:blip r:embed="rId7">
            <a:alphaModFix/>
          </a:blip>
          <a:srcRect b="0" l="0" r="0" t="0"/>
          <a:stretch/>
        </p:blipFill>
        <p:spPr>
          <a:xfrm>
            <a:off x="5638800" y="3435350"/>
            <a:ext cx="2819400" cy="638175"/>
          </a:xfrm>
          <a:prstGeom prst="rect">
            <a:avLst/>
          </a:prstGeom>
          <a:noFill/>
          <a:ln>
            <a:noFill/>
          </a:ln>
        </p:spPr>
      </p:pic>
      <p:sp>
        <p:nvSpPr>
          <p:cNvPr id="407" name="Google Shape;407;p45"/>
          <p:cNvSpPr/>
          <p:nvPr/>
        </p:nvSpPr>
        <p:spPr>
          <a:xfrm>
            <a:off x="533400" y="4318000"/>
            <a:ext cx="2895600" cy="952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408" name="Google Shape;408;p45"/>
          <p:cNvSpPr/>
          <p:nvPr/>
        </p:nvSpPr>
        <p:spPr>
          <a:xfrm>
            <a:off x="381000" y="4318000"/>
            <a:ext cx="3048000" cy="889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rgbClr val="008000"/>
              </a:solidFill>
              <a:latin typeface="Times New Roman"/>
              <a:ea typeface="Times New Roman"/>
              <a:cs typeface="Times New Roman"/>
              <a:sym typeface="Times New Roman"/>
            </a:endParaRPr>
          </a:p>
        </p:txBody>
      </p:sp>
      <p:sp>
        <p:nvSpPr>
          <p:cNvPr id="409" name="Google Shape;409;p45"/>
          <p:cNvSpPr/>
          <p:nvPr/>
        </p:nvSpPr>
        <p:spPr>
          <a:xfrm>
            <a:off x="381000" y="4381500"/>
            <a:ext cx="3124200" cy="825500"/>
          </a:xfrm>
          <a:prstGeom prst="rect">
            <a:avLst/>
          </a:prstGeom>
          <a:solidFill>
            <a:srgbClr val="FFCC99">
              <a:alpha val="13725"/>
            </a:srgbClr>
          </a:solidFill>
          <a:ln cap="flat" cmpd="sng" w="349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410" name="Google Shape;410;p45"/>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
        <p:nvSpPr>
          <p:cNvPr id="411" name="Google Shape;411;p4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BOSE-EINSTEIN CONDENSATION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4				Bose-Einstein Condensation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18" name="Google Shape;418;p4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19" name="Google Shape;419;p46"/>
          <p:cNvPicPr preferRelativeResize="0"/>
          <p:nvPr/>
        </p:nvPicPr>
        <p:blipFill rotWithShape="1">
          <a:blip r:embed="rId3">
            <a:alphaModFix/>
          </a:blip>
          <a:srcRect b="0" l="0" r="0" t="0"/>
          <a:stretch/>
        </p:blipFill>
        <p:spPr>
          <a:xfrm>
            <a:off x="2413000" y="1123485"/>
            <a:ext cx="4648200" cy="45915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4				Bose-Einstein Condensation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26" name="Google Shape;426;p47"/>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27" name="Google Shape;427;p47"/>
          <p:cNvPicPr preferRelativeResize="0"/>
          <p:nvPr/>
        </p:nvPicPr>
        <p:blipFill rotWithShape="1">
          <a:blip r:embed="rId3">
            <a:alphaModFix/>
          </a:blip>
          <a:srcRect b="0" l="0" r="0" t="0"/>
          <a:stretch/>
        </p:blipFill>
        <p:spPr>
          <a:xfrm>
            <a:off x="872743" y="2197100"/>
            <a:ext cx="1964267" cy="406400"/>
          </a:xfrm>
          <a:prstGeom prst="rect">
            <a:avLst/>
          </a:prstGeom>
          <a:noFill/>
          <a:ln>
            <a:noFill/>
          </a:ln>
        </p:spPr>
      </p:pic>
      <p:pic>
        <p:nvPicPr>
          <p:cNvPr id="428" name="Google Shape;428;p47"/>
          <p:cNvPicPr preferRelativeResize="0"/>
          <p:nvPr/>
        </p:nvPicPr>
        <p:blipFill rotWithShape="1">
          <a:blip r:embed="rId4">
            <a:alphaModFix/>
          </a:blip>
          <a:srcRect b="0" l="0" r="0" t="0"/>
          <a:stretch/>
        </p:blipFill>
        <p:spPr>
          <a:xfrm rot="5400000">
            <a:off x="3925916" y="636617"/>
            <a:ext cx="5122124" cy="49983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p:nvPr/>
        </p:nvSpPr>
        <p:spPr>
          <a:xfrm>
            <a:off x="1744663" y="3735388"/>
            <a:ext cx="5135562" cy="1881187"/>
          </a:xfrm>
          <a:custGeom>
            <a:rect b="b" l="l" r="r" t="t"/>
            <a:pathLst>
              <a:path extrusionOk="0" h="2257778" w="5136444">
                <a:moveTo>
                  <a:pt x="0" y="2257778"/>
                </a:moveTo>
                <a:cubicBezTo>
                  <a:pt x="23989" y="2218267"/>
                  <a:pt x="47978" y="2178756"/>
                  <a:pt x="101600" y="2122311"/>
                </a:cubicBezTo>
                <a:cubicBezTo>
                  <a:pt x="155222" y="2065867"/>
                  <a:pt x="245534" y="1984022"/>
                  <a:pt x="321734" y="1919111"/>
                </a:cubicBezTo>
                <a:cubicBezTo>
                  <a:pt x="397934" y="1854200"/>
                  <a:pt x="445911" y="1806222"/>
                  <a:pt x="558800" y="1732844"/>
                </a:cubicBezTo>
                <a:cubicBezTo>
                  <a:pt x="671689" y="1659466"/>
                  <a:pt x="999067" y="1478844"/>
                  <a:pt x="999067" y="1478844"/>
                </a:cubicBezTo>
                <a:lnTo>
                  <a:pt x="1354667" y="1275644"/>
                </a:lnTo>
                <a:cubicBezTo>
                  <a:pt x="1436511" y="1227666"/>
                  <a:pt x="1363134" y="1255889"/>
                  <a:pt x="1490134" y="1190978"/>
                </a:cubicBezTo>
                <a:cubicBezTo>
                  <a:pt x="1617134" y="1126067"/>
                  <a:pt x="2116667" y="886178"/>
                  <a:pt x="2116667" y="886178"/>
                </a:cubicBezTo>
                <a:cubicBezTo>
                  <a:pt x="2333978" y="781756"/>
                  <a:pt x="2602089" y="646289"/>
                  <a:pt x="2794000" y="564444"/>
                </a:cubicBezTo>
                <a:cubicBezTo>
                  <a:pt x="2985911" y="482600"/>
                  <a:pt x="3095978" y="445911"/>
                  <a:pt x="3268134" y="395111"/>
                </a:cubicBezTo>
                <a:cubicBezTo>
                  <a:pt x="3440290" y="344311"/>
                  <a:pt x="3649134" y="307622"/>
                  <a:pt x="3826934" y="259644"/>
                </a:cubicBezTo>
                <a:cubicBezTo>
                  <a:pt x="4004734" y="211666"/>
                  <a:pt x="4179712" y="143933"/>
                  <a:pt x="4334934" y="107244"/>
                </a:cubicBezTo>
                <a:cubicBezTo>
                  <a:pt x="4490156" y="70555"/>
                  <a:pt x="4636912" y="56444"/>
                  <a:pt x="4758267" y="39511"/>
                </a:cubicBezTo>
                <a:cubicBezTo>
                  <a:pt x="4879623" y="22578"/>
                  <a:pt x="5000978" y="11288"/>
                  <a:pt x="5063067" y="5644"/>
                </a:cubicBezTo>
                <a:cubicBezTo>
                  <a:pt x="5125156" y="0"/>
                  <a:pt x="5125156" y="2822"/>
                  <a:pt x="5130800" y="5644"/>
                </a:cubicBezTo>
                <a:cubicBezTo>
                  <a:pt x="5136444" y="8466"/>
                  <a:pt x="5116689" y="15522"/>
                  <a:pt x="5096934" y="22578"/>
                </a:cubicBezTo>
              </a:path>
            </a:pathLst>
          </a:cu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434" name="Google Shape;434;p48"/>
          <p:cNvSpPr/>
          <p:nvPr/>
        </p:nvSpPr>
        <p:spPr>
          <a:xfrm>
            <a:off x="6938963" y="2921000"/>
            <a:ext cx="2255837" cy="2092325"/>
          </a:xfrm>
          <a:prstGeom prst="rect">
            <a:avLst/>
          </a:prstGeom>
          <a:solidFill>
            <a:schemeClr val="lt1"/>
          </a:solidFill>
          <a:ln cap="flat"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pic>
        <p:nvPicPr>
          <p:cNvPr descr="/Users/alb/Desktop/TALKS/FitnessModelNoBigGuy.mov" id="435" name="Google Shape;435;p48"/>
          <p:cNvPicPr preferRelativeResize="0"/>
          <p:nvPr/>
        </p:nvPicPr>
        <p:blipFill rotWithShape="1">
          <a:blip r:embed="rId3">
            <a:alphaModFix/>
          </a:blip>
          <a:srcRect b="0" l="0" r="0" t="0"/>
          <a:stretch/>
        </p:blipFill>
        <p:spPr>
          <a:xfrm>
            <a:off x="198437" y="1766094"/>
            <a:ext cx="4267201" cy="2787650"/>
          </a:xfrm>
          <a:prstGeom prst="rect">
            <a:avLst/>
          </a:prstGeom>
          <a:noFill/>
          <a:ln>
            <a:noFill/>
          </a:ln>
        </p:spPr>
      </p:pic>
      <p:pic>
        <p:nvPicPr>
          <p:cNvPr descr="/Users/alb/Desktop/TALKS/FitnessModelBigGuy.mov" id="436" name="Google Shape;436;p48"/>
          <p:cNvPicPr preferRelativeResize="0"/>
          <p:nvPr/>
        </p:nvPicPr>
        <p:blipFill rotWithShape="1">
          <a:blip r:embed="rId4">
            <a:alphaModFix/>
          </a:blip>
          <a:srcRect b="0" l="0" r="0" t="0"/>
          <a:stretch/>
        </p:blipFill>
        <p:spPr>
          <a:xfrm>
            <a:off x="4471194" y="1766094"/>
            <a:ext cx="4662487" cy="2808288"/>
          </a:xfrm>
          <a:prstGeom prst="rect">
            <a:avLst/>
          </a:prstGeom>
          <a:noFill/>
          <a:ln>
            <a:noFill/>
          </a:ln>
        </p:spPr>
      </p:pic>
      <p:sp>
        <p:nvSpPr>
          <p:cNvPr id="437" name="Google Shape;437;p48"/>
          <p:cNvSpPr txBox="1"/>
          <p:nvPr/>
        </p:nvSpPr>
        <p:spPr>
          <a:xfrm>
            <a:off x="33338" y="5400675"/>
            <a:ext cx="80772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Helvetica Neue"/>
                <a:ea typeface="Helvetica Neue"/>
                <a:cs typeface="Helvetica Neue"/>
                <a:sym typeface="Helvetica Neue"/>
              </a:rPr>
              <a:t>Bianconi &amp; Barabási, </a:t>
            </a:r>
            <a:r>
              <a:rPr i="1" lang="en-US" sz="1200">
                <a:solidFill>
                  <a:srgbClr val="000000"/>
                </a:solidFill>
                <a:latin typeface="Helvetica Neue"/>
                <a:ea typeface="Helvetica Neue"/>
                <a:cs typeface="Helvetica Neue"/>
                <a:sym typeface="Helvetica Neue"/>
              </a:rPr>
              <a:t>Physical Review Letters</a:t>
            </a:r>
            <a:r>
              <a:rPr lang="en-US" sz="1200">
                <a:solidFill>
                  <a:srgbClr val="000000"/>
                </a:solidFill>
                <a:latin typeface="Helvetica Neue"/>
                <a:ea typeface="Helvetica Neue"/>
                <a:cs typeface="Helvetica Neue"/>
                <a:sym typeface="Helvetica Neue"/>
              </a:rPr>
              <a:t> 2001; </a:t>
            </a:r>
            <a:r>
              <a:rPr i="1" lang="en-US" sz="1200">
                <a:solidFill>
                  <a:srgbClr val="000000"/>
                </a:solidFill>
                <a:latin typeface="Helvetica Neue"/>
                <a:ea typeface="Helvetica Neue"/>
                <a:cs typeface="Helvetica Neue"/>
                <a:sym typeface="Helvetica Neue"/>
              </a:rPr>
              <a:t>Europhys. Lett.</a:t>
            </a:r>
            <a:r>
              <a:rPr lang="en-US" sz="1200">
                <a:solidFill>
                  <a:srgbClr val="000000"/>
                </a:solidFill>
                <a:latin typeface="Helvetica Neue"/>
                <a:ea typeface="Helvetica Neue"/>
                <a:cs typeface="Helvetica Neue"/>
                <a:sym typeface="Helvetica Neue"/>
              </a:rPr>
              <a:t> 2001. </a:t>
            </a:r>
            <a:endParaRPr sz="1200">
              <a:solidFill>
                <a:srgbClr val="000000"/>
              </a:solidFill>
              <a:latin typeface="Tahoma"/>
              <a:ea typeface="Tahoma"/>
              <a:cs typeface="Tahoma"/>
              <a:sym typeface="Tahoma"/>
            </a:endParaRPr>
          </a:p>
        </p:txBody>
      </p:sp>
      <p:sp>
        <p:nvSpPr>
          <p:cNvPr id="438" name="Google Shape;438;p48"/>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
        <p:nvSpPr>
          <p:cNvPr id="439" name="Google Shape;439;p4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Bose-Einstein Condensation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9"/>
          <p:cNvPicPr preferRelativeResize="0"/>
          <p:nvPr/>
        </p:nvPicPr>
        <p:blipFill rotWithShape="1">
          <a:blip r:embed="rId3">
            <a:alphaModFix/>
          </a:blip>
          <a:srcRect b="0" l="0" r="0" t="0"/>
          <a:stretch/>
        </p:blipFill>
        <p:spPr>
          <a:xfrm>
            <a:off x="724173" y="1120511"/>
            <a:ext cx="4147864" cy="4042833"/>
          </a:xfrm>
          <a:prstGeom prst="rect">
            <a:avLst/>
          </a:prstGeom>
          <a:noFill/>
          <a:ln>
            <a:noFill/>
          </a:ln>
        </p:spPr>
      </p:pic>
      <p:pic>
        <p:nvPicPr>
          <p:cNvPr id="445" name="Google Shape;445;p49"/>
          <p:cNvPicPr preferRelativeResize="0"/>
          <p:nvPr/>
        </p:nvPicPr>
        <p:blipFill rotWithShape="1">
          <a:blip r:embed="rId4">
            <a:alphaModFix/>
          </a:blip>
          <a:srcRect b="0" l="0" r="0" t="0"/>
          <a:stretch/>
        </p:blipFill>
        <p:spPr>
          <a:xfrm>
            <a:off x="4376526" y="1678782"/>
            <a:ext cx="4767474" cy="2674938"/>
          </a:xfrm>
          <a:prstGeom prst="rect">
            <a:avLst/>
          </a:prstGeom>
          <a:noFill/>
          <a:ln>
            <a:noFill/>
          </a:ln>
        </p:spPr>
      </p:pic>
      <p:sp>
        <p:nvSpPr>
          <p:cNvPr id="446" name="Google Shape;446;p49"/>
          <p:cNvSpPr/>
          <p:nvPr/>
        </p:nvSpPr>
        <p:spPr>
          <a:xfrm>
            <a:off x="1186" y="158707"/>
            <a:ext cx="9145588" cy="452969"/>
          </a:xfrm>
          <a:prstGeom prst="rect">
            <a:avLst/>
          </a:prstGeom>
          <a:solidFill>
            <a:srgbClr val="D8D8D8"/>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b="1" lang="en-US" sz="2000">
                <a:solidFill>
                  <a:srgbClr val="366092"/>
                </a:solidFill>
                <a:latin typeface="Helvetica Neue"/>
                <a:ea typeface="Helvetica Neue"/>
                <a:cs typeface="Helvetica Neue"/>
                <a:sym typeface="Helvetica Neue"/>
              </a:rPr>
              <a:t>FITNESS MODEL: Bose-Einstein Condensation</a:t>
            </a:r>
            <a:endParaRPr b="1" i="1" sz="2000">
              <a:solidFill>
                <a:srgbClr val="366092"/>
              </a:solidFill>
              <a:latin typeface="Helvetica Neue"/>
              <a:ea typeface="Helvetica Neue"/>
              <a:cs typeface="Helvetica Neue"/>
              <a:sym typeface="Helvetica Neue"/>
            </a:endParaRPr>
          </a:p>
        </p:txBody>
      </p:sp>
      <p:sp>
        <p:nvSpPr>
          <p:cNvPr id="447" name="Google Shape;447;p49"/>
          <p:cNvSpPr txBox="1"/>
          <p:nvPr/>
        </p:nvSpPr>
        <p:spPr>
          <a:xfrm>
            <a:off x="0" y="5434541"/>
            <a:ext cx="80772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Bianconi &amp; Barabási, </a:t>
            </a:r>
            <a:r>
              <a:rPr i="1" lang="en-US" sz="1600">
                <a:solidFill>
                  <a:srgbClr val="000000"/>
                </a:solidFill>
                <a:latin typeface="Helvetica Neue"/>
                <a:ea typeface="Helvetica Neue"/>
                <a:cs typeface="Helvetica Neue"/>
                <a:sym typeface="Helvetica Neue"/>
              </a:rPr>
              <a:t>Physical Review Letters</a:t>
            </a:r>
            <a:r>
              <a:rPr lang="en-US" sz="1600">
                <a:solidFill>
                  <a:srgbClr val="000000"/>
                </a:solidFill>
                <a:latin typeface="Helvetica Neue"/>
                <a:ea typeface="Helvetica Neue"/>
                <a:cs typeface="Helvetica Neue"/>
                <a:sym typeface="Helvetica Neue"/>
              </a:rPr>
              <a:t> 2001; </a:t>
            </a:r>
            <a:r>
              <a:rPr i="1" lang="en-US" sz="1600">
                <a:solidFill>
                  <a:srgbClr val="000000"/>
                </a:solidFill>
                <a:latin typeface="Helvetica Neue"/>
                <a:ea typeface="Helvetica Neue"/>
                <a:cs typeface="Helvetica Neue"/>
                <a:sym typeface="Helvetica Neue"/>
              </a:rPr>
              <a:t>Europhys. Lett.</a:t>
            </a:r>
            <a:r>
              <a:rPr lang="en-US" sz="1600">
                <a:solidFill>
                  <a:srgbClr val="000000"/>
                </a:solidFill>
                <a:latin typeface="Helvetica Neue"/>
                <a:ea typeface="Helvetica Neue"/>
                <a:cs typeface="Helvetica Neue"/>
                <a:sym typeface="Helvetica Neue"/>
              </a:rPr>
              <a:t> 2001. </a:t>
            </a:r>
            <a:endParaRPr sz="1800">
              <a:solidFill>
                <a:srgbClr val="000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Evolving Networks</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454" name="Google Shape;454;p5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55" name="Google Shape;455;p5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Introduction</a:t>
            </a:r>
            <a:endParaRPr/>
          </a:p>
          <a:p>
            <a:pPr indent="0" lvl="0" marL="0" marR="0" rtl="0" algn="ctr">
              <a:spcBef>
                <a:spcPts val="0"/>
              </a:spcBef>
              <a:spcAft>
                <a:spcPts val="0"/>
              </a:spcAft>
              <a:buNone/>
            </a:pPr>
            <a:r>
              <a:t/>
            </a:r>
            <a:endParaRPr b="1" i="0" sz="4400" u="none" cap="none" strike="noStrike">
              <a:solidFill>
                <a:srgbClr val="FF0000"/>
              </a:solidFill>
              <a:latin typeface="Helvetica Neue"/>
              <a:ea typeface="Helvetica Neue"/>
              <a:cs typeface="Helvetica Neue"/>
              <a:sym typeface="Helvetica Neue"/>
            </a:endParaRPr>
          </a:p>
        </p:txBody>
      </p:sp>
      <p:sp>
        <p:nvSpPr>
          <p:cNvPr id="162" name="Google Shape;162;p2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Arial"/>
                <a:ea typeface="Arial"/>
                <a:cs typeface="Arial"/>
                <a:sym typeface="Arial"/>
              </a:rPr>
              <a:t>Section 1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1" i="0" sz="1600" u="none" cap="none" strike="noStrike">
              <a:solidFill>
                <a:srgbClr val="FFFFFF"/>
              </a:solidFill>
              <a:latin typeface="Helvetica Neue"/>
              <a:ea typeface="Helvetica Neue"/>
              <a:cs typeface="Helvetica Neue"/>
              <a:sym typeface="Helvetica Neue"/>
            </a:endParaRPr>
          </a:p>
        </p:txBody>
      </p:sp>
      <p:sp>
        <p:nvSpPr>
          <p:cNvPr id="163" name="Google Shape;163;p2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0" sz="16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6.5				Limitations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62" name="Google Shape;462;p5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63" name="Google Shape;463;p51"/>
          <p:cNvPicPr preferRelativeResize="0"/>
          <p:nvPr/>
        </p:nvPicPr>
        <p:blipFill rotWithShape="1">
          <a:blip r:embed="rId3">
            <a:alphaModFix/>
          </a:blip>
          <a:srcRect b="0" l="0" r="0" t="0"/>
          <a:stretch/>
        </p:blipFill>
        <p:spPr>
          <a:xfrm>
            <a:off x="258684" y="1308100"/>
            <a:ext cx="8337324" cy="370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INITIAL ATTRACTIVENESS</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70" name="Google Shape;470;p5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71" name="Google Shape;471;p52"/>
          <p:cNvPicPr preferRelativeResize="0"/>
          <p:nvPr/>
        </p:nvPicPr>
        <p:blipFill rotWithShape="1">
          <a:blip r:embed="rId3">
            <a:alphaModFix/>
          </a:blip>
          <a:srcRect b="0" l="0" r="0" t="0"/>
          <a:stretch/>
        </p:blipFill>
        <p:spPr>
          <a:xfrm>
            <a:off x="1174750" y="1663700"/>
            <a:ext cx="1104900" cy="254000"/>
          </a:xfrm>
          <a:prstGeom prst="rect">
            <a:avLst/>
          </a:prstGeom>
          <a:noFill/>
          <a:ln>
            <a:noFill/>
          </a:ln>
        </p:spPr>
      </p:pic>
      <p:sp>
        <p:nvSpPr>
          <p:cNvPr id="472" name="Google Shape;472;p52"/>
          <p:cNvSpPr/>
          <p:nvPr/>
        </p:nvSpPr>
        <p:spPr>
          <a:xfrm>
            <a:off x="0" y="2488168"/>
            <a:ext cx="34858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Increases the degree exponent. </a:t>
            </a:r>
            <a:endParaRPr sz="1800">
              <a:solidFill>
                <a:schemeClr val="dk1"/>
              </a:solidFill>
              <a:latin typeface="Arial"/>
              <a:ea typeface="Arial"/>
              <a:cs typeface="Arial"/>
              <a:sym typeface="Arial"/>
            </a:endParaRPr>
          </a:p>
        </p:txBody>
      </p:sp>
      <p:pic>
        <p:nvPicPr>
          <p:cNvPr id="473" name="Google Shape;473;p52"/>
          <p:cNvPicPr preferRelativeResize="0"/>
          <p:nvPr/>
        </p:nvPicPr>
        <p:blipFill rotWithShape="1">
          <a:blip r:embed="rId4">
            <a:alphaModFix/>
          </a:blip>
          <a:srcRect b="0" l="0" r="0" t="0"/>
          <a:stretch/>
        </p:blipFill>
        <p:spPr>
          <a:xfrm>
            <a:off x="1174750" y="3035301"/>
            <a:ext cx="914400" cy="457200"/>
          </a:xfrm>
          <a:prstGeom prst="rect">
            <a:avLst/>
          </a:prstGeom>
          <a:noFill/>
          <a:ln>
            <a:noFill/>
          </a:ln>
        </p:spPr>
      </p:pic>
      <p:sp>
        <p:nvSpPr>
          <p:cNvPr id="474" name="Google Shape;474;p52"/>
          <p:cNvSpPr/>
          <p:nvPr/>
        </p:nvSpPr>
        <p:spPr>
          <a:xfrm>
            <a:off x="0" y="3721101"/>
            <a:ext cx="360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Generates a small-degree cutoff. </a:t>
            </a:r>
            <a:endParaRPr sz="1800">
              <a:solidFill>
                <a:schemeClr val="dk1"/>
              </a:solidFill>
              <a:latin typeface="Arial"/>
              <a:ea typeface="Arial"/>
              <a:cs typeface="Arial"/>
              <a:sym typeface="Arial"/>
            </a:endParaRPr>
          </a:p>
        </p:txBody>
      </p:sp>
      <p:pic>
        <p:nvPicPr>
          <p:cNvPr id="475" name="Google Shape;475;p52"/>
          <p:cNvPicPr preferRelativeResize="0"/>
          <p:nvPr/>
        </p:nvPicPr>
        <p:blipFill rotWithShape="1">
          <a:blip r:embed="rId5">
            <a:alphaModFix/>
          </a:blip>
          <a:srcRect b="0" l="0" r="0" t="0"/>
          <a:stretch/>
        </p:blipFill>
        <p:spPr>
          <a:xfrm>
            <a:off x="1123950" y="4267200"/>
            <a:ext cx="1358900" cy="266700"/>
          </a:xfrm>
          <a:prstGeom prst="rect">
            <a:avLst/>
          </a:prstGeom>
          <a:noFill/>
          <a:ln>
            <a:noFill/>
          </a:ln>
        </p:spPr>
      </p:pic>
      <p:pic>
        <p:nvPicPr>
          <p:cNvPr id="476" name="Google Shape;476;p52"/>
          <p:cNvPicPr preferRelativeResize="0"/>
          <p:nvPr/>
        </p:nvPicPr>
        <p:blipFill rotWithShape="1">
          <a:blip r:embed="rId6">
            <a:alphaModFix/>
          </a:blip>
          <a:srcRect b="0" l="0" r="0" t="0"/>
          <a:stretch/>
        </p:blipFill>
        <p:spPr>
          <a:xfrm>
            <a:off x="3962399" y="1156172"/>
            <a:ext cx="4930269" cy="36190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INTERNAL LINKS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83" name="Google Shape;483;p53"/>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484" name="Google Shape;484;p53"/>
          <p:cNvPicPr preferRelativeResize="0"/>
          <p:nvPr/>
        </p:nvPicPr>
        <p:blipFill rotWithShape="1">
          <a:blip r:embed="rId3">
            <a:alphaModFix/>
          </a:blip>
          <a:srcRect b="0" l="0" r="0" t="0"/>
          <a:stretch/>
        </p:blipFill>
        <p:spPr>
          <a:xfrm>
            <a:off x="3092449" y="914400"/>
            <a:ext cx="3148965" cy="368300"/>
          </a:xfrm>
          <a:prstGeom prst="rect">
            <a:avLst/>
          </a:prstGeom>
          <a:noFill/>
          <a:ln>
            <a:noFill/>
          </a:ln>
        </p:spPr>
      </p:pic>
      <p:sp>
        <p:nvSpPr>
          <p:cNvPr id="485" name="Google Shape;485;p53"/>
          <p:cNvSpPr/>
          <p:nvPr/>
        </p:nvSpPr>
        <p:spPr>
          <a:xfrm>
            <a:off x="177800" y="2146300"/>
            <a:ext cx="43827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Double preferential attachment (A=A’=0).</a:t>
            </a:r>
            <a:endParaRPr sz="1800">
              <a:solidFill>
                <a:schemeClr val="dk1"/>
              </a:solidFill>
              <a:latin typeface="Arial"/>
              <a:ea typeface="Arial"/>
              <a:cs typeface="Arial"/>
              <a:sym typeface="Arial"/>
            </a:endParaRPr>
          </a:p>
        </p:txBody>
      </p:sp>
      <p:pic>
        <p:nvPicPr>
          <p:cNvPr id="486" name="Google Shape;486;p53"/>
          <p:cNvPicPr preferRelativeResize="0"/>
          <p:nvPr/>
        </p:nvPicPr>
        <p:blipFill rotWithShape="1">
          <a:blip r:embed="rId4">
            <a:alphaModFix/>
          </a:blip>
          <a:srcRect b="0" l="0" r="0" t="0"/>
          <a:stretch/>
        </p:blipFill>
        <p:spPr>
          <a:xfrm>
            <a:off x="317500" y="2857500"/>
            <a:ext cx="1778000" cy="553528"/>
          </a:xfrm>
          <a:prstGeom prst="rect">
            <a:avLst/>
          </a:prstGeom>
          <a:noFill/>
          <a:ln>
            <a:noFill/>
          </a:ln>
        </p:spPr>
      </p:pic>
      <p:sp>
        <p:nvSpPr>
          <p:cNvPr id="487" name="Google Shape;487;p53"/>
          <p:cNvSpPr/>
          <p:nvPr/>
        </p:nvSpPr>
        <p:spPr>
          <a:xfrm>
            <a:off x="129263" y="3543300"/>
            <a:ext cx="33568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Random attachment (B=B’=0). </a:t>
            </a:r>
            <a:endParaRPr sz="1800">
              <a:solidFill>
                <a:schemeClr val="dk1"/>
              </a:solidFill>
              <a:latin typeface="Arial"/>
              <a:ea typeface="Arial"/>
              <a:cs typeface="Arial"/>
              <a:sym typeface="Arial"/>
            </a:endParaRPr>
          </a:p>
        </p:txBody>
      </p:sp>
      <p:pic>
        <p:nvPicPr>
          <p:cNvPr id="488" name="Google Shape;488;p53"/>
          <p:cNvPicPr preferRelativeResize="0"/>
          <p:nvPr/>
        </p:nvPicPr>
        <p:blipFill rotWithShape="1">
          <a:blip r:embed="rId5">
            <a:alphaModFix/>
          </a:blip>
          <a:srcRect b="0" l="0" r="0" t="0"/>
          <a:stretch/>
        </p:blipFill>
        <p:spPr>
          <a:xfrm>
            <a:off x="317500" y="4432299"/>
            <a:ext cx="1600200" cy="7579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NODE DELETION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95" name="Google Shape;495;p5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496" name="Google Shape;496;p54"/>
          <p:cNvSpPr/>
          <p:nvPr/>
        </p:nvSpPr>
        <p:spPr>
          <a:xfrm>
            <a:off x="0" y="2714535"/>
            <a:ext cx="4787900"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Start with the Barabási-Albert model.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 each time step:</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add a new node with </a:t>
            </a:r>
            <a:r>
              <a:rPr b="0" i="1" lang="en-US" sz="1800" u="none" cap="none" strike="noStrike">
                <a:solidFill>
                  <a:schemeClr val="dk1"/>
                </a:solidFill>
                <a:latin typeface="Arial"/>
                <a:ea typeface="Arial"/>
                <a:cs typeface="Arial"/>
                <a:sym typeface="Arial"/>
              </a:rPr>
              <a:t>m links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with probability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remove a node. </a:t>
            </a:r>
            <a:endParaRPr b="0" i="0" sz="1800" u="none" cap="none" strike="noStrike">
              <a:solidFill>
                <a:schemeClr val="dk1"/>
              </a:solidFill>
              <a:latin typeface="Arial"/>
              <a:ea typeface="Arial"/>
              <a:cs typeface="Arial"/>
              <a:sym typeface="Arial"/>
            </a:endParaRPr>
          </a:p>
        </p:txBody>
      </p:sp>
      <p:sp>
        <p:nvSpPr>
          <p:cNvPr id="497" name="Google Shape;497;p54"/>
          <p:cNvSpPr/>
          <p:nvPr/>
        </p:nvSpPr>
        <p:spPr>
          <a:xfrm>
            <a:off x="5537275" y="1490702"/>
            <a:ext cx="24524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r&lt;1</a:t>
            </a:r>
            <a:r>
              <a:rPr i="1" lang="en-US" sz="1800">
                <a:solidFill>
                  <a:schemeClr val="dk1"/>
                </a:solidFill>
                <a:latin typeface="Arial"/>
                <a:ea typeface="Arial"/>
                <a:cs typeface="Arial"/>
                <a:sym typeface="Arial"/>
              </a:rPr>
              <a:t>: Scale-free phase</a:t>
            </a:r>
            <a:endParaRPr sz="1800">
              <a:solidFill>
                <a:schemeClr val="dk1"/>
              </a:solidFill>
              <a:latin typeface="Arial"/>
              <a:ea typeface="Arial"/>
              <a:cs typeface="Arial"/>
              <a:sym typeface="Arial"/>
            </a:endParaRPr>
          </a:p>
        </p:txBody>
      </p:sp>
      <p:pic>
        <p:nvPicPr>
          <p:cNvPr id="498" name="Google Shape;498;p54"/>
          <p:cNvPicPr preferRelativeResize="0"/>
          <p:nvPr/>
        </p:nvPicPr>
        <p:blipFill rotWithShape="1">
          <a:blip r:embed="rId3">
            <a:alphaModFix/>
          </a:blip>
          <a:srcRect b="0" l="0" r="0" t="0"/>
          <a:stretch/>
        </p:blipFill>
        <p:spPr>
          <a:xfrm>
            <a:off x="5937250" y="2044700"/>
            <a:ext cx="1181100" cy="457200"/>
          </a:xfrm>
          <a:prstGeom prst="rect">
            <a:avLst/>
          </a:prstGeom>
          <a:noFill/>
          <a:ln>
            <a:noFill/>
          </a:ln>
        </p:spPr>
      </p:pic>
      <p:sp>
        <p:nvSpPr>
          <p:cNvPr id="499" name="Google Shape;499;p54"/>
          <p:cNvSpPr/>
          <p:nvPr/>
        </p:nvSpPr>
        <p:spPr>
          <a:xfrm>
            <a:off x="5558638" y="3009900"/>
            <a:ext cx="25808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r=1</a:t>
            </a:r>
            <a:r>
              <a:rPr i="1" lang="en-US" sz="1800">
                <a:solidFill>
                  <a:schemeClr val="dk1"/>
                </a:solidFill>
                <a:latin typeface="Arial"/>
                <a:ea typeface="Arial"/>
                <a:cs typeface="Arial"/>
                <a:sym typeface="Arial"/>
              </a:rPr>
              <a:t>: Exponential phase</a:t>
            </a:r>
            <a:endParaRPr sz="1800">
              <a:solidFill>
                <a:schemeClr val="dk1"/>
              </a:solidFill>
              <a:latin typeface="Arial"/>
              <a:ea typeface="Arial"/>
              <a:cs typeface="Arial"/>
              <a:sym typeface="Arial"/>
            </a:endParaRPr>
          </a:p>
        </p:txBody>
      </p:sp>
      <p:sp>
        <p:nvSpPr>
          <p:cNvPr id="500" name="Google Shape;500;p54"/>
          <p:cNvSpPr/>
          <p:nvPr/>
        </p:nvSpPr>
        <p:spPr>
          <a:xfrm>
            <a:off x="5558638" y="3784600"/>
            <a:ext cx="25549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r&gt;1: </a:t>
            </a:r>
            <a:r>
              <a:rPr i="1" lang="en-US" sz="1800">
                <a:solidFill>
                  <a:schemeClr val="dk1"/>
                </a:solidFill>
                <a:latin typeface="Arial"/>
                <a:ea typeface="Arial"/>
                <a:cs typeface="Arial"/>
                <a:sym typeface="Arial"/>
              </a:rPr>
              <a:t>Declining network</a:t>
            </a:r>
            <a:endParaRPr sz="1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NODE DELETION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07" name="Google Shape;507;p5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508" name="Google Shape;508;p55"/>
          <p:cNvPicPr preferRelativeResize="0"/>
          <p:nvPr/>
        </p:nvPicPr>
        <p:blipFill rotWithShape="1">
          <a:blip r:embed="rId3">
            <a:alphaModFix/>
          </a:blip>
          <a:srcRect b="0" l="0" r="0" t="0"/>
          <a:stretch/>
        </p:blipFill>
        <p:spPr>
          <a:xfrm>
            <a:off x="368300" y="844550"/>
            <a:ext cx="4000398" cy="2953782"/>
          </a:xfrm>
          <a:prstGeom prst="rect">
            <a:avLst/>
          </a:prstGeom>
          <a:noFill/>
          <a:ln>
            <a:noFill/>
          </a:ln>
        </p:spPr>
      </p:pic>
      <p:pic>
        <p:nvPicPr>
          <p:cNvPr id="509" name="Google Shape;509;p55"/>
          <p:cNvPicPr preferRelativeResize="0"/>
          <p:nvPr/>
        </p:nvPicPr>
        <p:blipFill rotWithShape="1">
          <a:blip r:embed="rId4">
            <a:alphaModFix/>
          </a:blip>
          <a:srcRect b="0" l="0" r="0" t="0"/>
          <a:stretch/>
        </p:blipFill>
        <p:spPr>
          <a:xfrm>
            <a:off x="5079898" y="749299"/>
            <a:ext cx="3086202" cy="4794635"/>
          </a:xfrm>
          <a:prstGeom prst="rect">
            <a:avLst/>
          </a:prstGeom>
          <a:noFill/>
          <a:ln>
            <a:noFill/>
          </a:ln>
        </p:spPr>
      </p:pic>
      <p:pic>
        <p:nvPicPr>
          <p:cNvPr id="510" name="Google Shape;510;p55"/>
          <p:cNvPicPr preferRelativeResize="0"/>
          <p:nvPr/>
        </p:nvPicPr>
        <p:blipFill rotWithShape="1">
          <a:blip r:embed="rId5">
            <a:alphaModFix/>
          </a:blip>
          <a:srcRect b="0" l="0" r="0" t="0"/>
          <a:stretch/>
        </p:blipFill>
        <p:spPr>
          <a:xfrm>
            <a:off x="946150" y="4051300"/>
            <a:ext cx="1104900" cy="254000"/>
          </a:xfrm>
          <a:prstGeom prst="rect">
            <a:avLst/>
          </a:prstGeom>
          <a:noFill/>
          <a:ln>
            <a:noFill/>
          </a:ln>
        </p:spPr>
      </p:pic>
      <p:sp>
        <p:nvSpPr>
          <p:cNvPr id="511" name="Google Shape;511;p55"/>
          <p:cNvSpPr/>
          <p:nvPr/>
        </p:nvSpPr>
        <p:spPr>
          <a:xfrm>
            <a:off x="57048" y="3747532"/>
            <a:ext cx="4787900" cy="147732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Start with the Initial Attractiveness model:</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 each time step:</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add a new node with </a:t>
            </a:r>
            <a:r>
              <a:rPr b="0" i="1" lang="en-US" sz="1800" u="none" cap="none" strike="noStrike">
                <a:solidFill>
                  <a:schemeClr val="dk1"/>
                </a:solidFill>
                <a:latin typeface="Arial"/>
                <a:ea typeface="Arial"/>
                <a:cs typeface="Arial"/>
                <a:sym typeface="Arial"/>
              </a:rPr>
              <a:t>m links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with probability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remove a node.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The Impossibility of  Node deletion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18" name="Google Shape;518;p56"/>
          <p:cNvPicPr preferRelativeResize="0"/>
          <p:nvPr/>
        </p:nvPicPr>
        <p:blipFill rotWithShape="1">
          <a:blip r:embed="rId3">
            <a:alphaModFix/>
          </a:blip>
          <a:srcRect b="0" l="0" r="0" t="0"/>
          <a:stretch/>
        </p:blipFill>
        <p:spPr>
          <a:xfrm>
            <a:off x="292099" y="958850"/>
            <a:ext cx="4927387" cy="3689350"/>
          </a:xfrm>
          <a:prstGeom prst="rect">
            <a:avLst/>
          </a:prstGeom>
          <a:noFill/>
          <a:ln>
            <a:noFill/>
          </a:ln>
        </p:spPr>
      </p:pic>
      <p:sp>
        <p:nvSpPr>
          <p:cNvPr id="519" name="Google Shape;519;p56"/>
          <p:cNvSpPr/>
          <p:nvPr/>
        </p:nvSpPr>
        <p:spPr>
          <a:xfrm>
            <a:off x="6360427" y="5054600"/>
            <a:ext cx="21350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Jan Hendrik Schön </a:t>
            </a:r>
            <a:endParaRPr sz="1800">
              <a:solidFill>
                <a:schemeClr val="dk1"/>
              </a:solidFill>
              <a:latin typeface="Arial"/>
              <a:ea typeface="Arial"/>
              <a:cs typeface="Arial"/>
              <a:sym typeface="Arial"/>
            </a:endParaRPr>
          </a:p>
        </p:txBody>
      </p:sp>
      <p:pic>
        <p:nvPicPr>
          <p:cNvPr id="520" name="Google Shape;520;p56"/>
          <p:cNvPicPr preferRelativeResize="0"/>
          <p:nvPr/>
        </p:nvPicPr>
        <p:blipFill rotWithShape="1">
          <a:blip r:embed="rId4">
            <a:alphaModFix/>
          </a:blip>
          <a:srcRect b="0" l="0" r="0" t="0"/>
          <a:stretch/>
        </p:blipFill>
        <p:spPr>
          <a:xfrm>
            <a:off x="137427" y="5054600"/>
            <a:ext cx="5334000" cy="53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Declining Fashion: New York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27" name="Google Shape;527;p57"/>
          <p:cNvPicPr preferRelativeResize="0"/>
          <p:nvPr/>
        </p:nvPicPr>
        <p:blipFill rotWithShape="1">
          <a:blip r:embed="rId3">
            <a:alphaModFix/>
          </a:blip>
          <a:srcRect b="0" l="0" r="0" t="0"/>
          <a:stretch/>
        </p:blipFill>
        <p:spPr>
          <a:xfrm>
            <a:off x="965200" y="1193800"/>
            <a:ext cx="4130258" cy="394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Declining Fashion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34" name="Google Shape;534;p58"/>
          <p:cNvPicPr preferRelativeResize="0"/>
          <p:nvPr/>
        </p:nvPicPr>
        <p:blipFill rotWithShape="1">
          <a:blip r:embed="rId3">
            <a:alphaModFix/>
          </a:blip>
          <a:srcRect b="0" l="0" r="0" t="0"/>
          <a:stretch/>
        </p:blipFill>
        <p:spPr>
          <a:xfrm>
            <a:off x="5562600" y="673099"/>
            <a:ext cx="3225800" cy="4923589"/>
          </a:xfrm>
          <a:prstGeom prst="rect">
            <a:avLst/>
          </a:prstGeom>
          <a:noFill/>
          <a:ln>
            <a:noFill/>
          </a:ln>
        </p:spPr>
      </p:pic>
      <p:pic>
        <p:nvPicPr>
          <p:cNvPr id="535" name="Google Shape;535;p58"/>
          <p:cNvPicPr preferRelativeResize="0"/>
          <p:nvPr/>
        </p:nvPicPr>
        <p:blipFill rotWithShape="1">
          <a:blip r:embed="rId4">
            <a:alphaModFix/>
          </a:blip>
          <a:srcRect b="0" l="0" r="0" t="0"/>
          <a:stretch/>
        </p:blipFill>
        <p:spPr>
          <a:xfrm>
            <a:off x="-1" y="1600200"/>
            <a:ext cx="5065853" cy="2565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Accelerated growth</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42" name="Google Shape;542;p5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543" name="Google Shape;543;p59"/>
          <p:cNvSpPr/>
          <p:nvPr/>
        </p:nvSpPr>
        <p:spPr>
          <a:xfrm>
            <a:off x="0" y="1041400"/>
            <a:ext cx="47879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 assumed that </a:t>
            </a:r>
            <a:r>
              <a:rPr i="1" lang="en-US" sz="1800">
                <a:solidFill>
                  <a:schemeClr val="dk1"/>
                </a:solidFill>
                <a:latin typeface="Arial"/>
                <a:ea typeface="Arial"/>
                <a:cs typeface="Arial"/>
                <a:sym typeface="Arial"/>
              </a:rPr>
              <a:t>L = ⟨k⟩N, where ⟨k⟩ is independent of time or N.</a:t>
            </a:r>
            <a:endParaRPr sz="1800">
              <a:solidFill>
                <a:schemeClr val="dk1"/>
              </a:solidFill>
              <a:latin typeface="Arial"/>
              <a:ea typeface="Arial"/>
              <a:cs typeface="Arial"/>
              <a:sym typeface="Arial"/>
            </a:endParaRPr>
          </a:p>
        </p:txBody>
      </p:sp>
      <p:sp>
        <p:nvSpPr>
          <p:cNvPr id="544" name="Google Shape;544;p59"/>
          <p:cNvSpPr/>
          <p:nvPr/>
        </p:nvSpPr>
        <p:spPr>
          <a:xfrm>
            <a:off x="0" y="1687731"/>
            <a:ext cx="4787900" cy="2585323"/>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average degree of the Internet increased from 3.42 (Nov. 1997) to 3.96 (Dec. 1998);</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WWW increased its average degree from 7.22 to 7.86 during five months;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 metabolic networks the average degree of the metabolites grows approximately linearly with the number of metabolites [33]. </a:t>
            </a:r>
            <a:endParaRPr sz="1800">
              <a:solidFill>
                <a:schemeClr val="dk1"/>
              </a:solidFill>
              <a:latin typeface="Arial"/>
              <a:ea typeface="Arial"/>
              <a:cs typeface="Arial"/>
              <a:sym typeface="Arial"/>
            </a:endParaRPr>
          </a:p>
        </p:txBody>
      </p:sp>
      <p:pic>
        <p:nvPicPr>
          <p:cNvPr id="545" name="Google Shape;545;p59"/>
          <p:cNvPicPr preferRelativeResize="0"/>
          <p:nvPr/>
        </p:nvPicPr>
        <p:blipFill rotWithShape="1">
          <a:blip r:embed="rId3">
            <a:alphaModFix/>
          </a:blip>
          <a:srcRect b="0" l="0" r="0" t="0"/>
          <a:stretch/>
        </p:blipFill>
        <p:spPr>
          <a:xfrm>
            <a:off x="6413500" y="1821081"/>
            <a:ext cx="990600" cy="266700"/>
          </a:xfrm>
          <a:prstGeom prst="rect">
            <a:avLst/>
          </a:prstGeom>
          <a:noFill/>
          <a:ln>
            <a:noFill/>
          </a:ln>
        </p:spPr>
      </p:pic>
      <p:pic>
        <p:nvPicPr>
          <p:cNvPr id="546" name="Google Shape;546;p59"/>
          <p:cNvPicPr preferRelativeResize="0"/>
          <p:nvPr/>
        </p:nvPicPr>
        <p:blipFill rotWithShape="1">
          <a:blip r:embed="rId4">
            <a:alphaModFix/>
          </a:blip>
          <a:srcRect b="0" l="0" r="0" t="0"/>
          <a:stretch/>
        </p:blipFill>
        <p:spPr>
          <a:xfrm>
            <a:off x="6413500" y="3136900"/>
            <a:ext cx="11938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Aging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53" name="Google Shape;553;p6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554" name="Google Shape;554;p60"/>
          <p:cNvPicPr preferRelativeResize="0"/>
          <p:nvPr/>
        </p:nvPicPr>
        <p:blipFill rotWithShape="1">
          <a:blip r:embed="rId3">
            <a:alphaModFix/>
          </a:blip>
          <a:srcRect b="0" l="0" r="0" t="0"/>
          <a:stretch/>
        </p:blipFill>
        <p:spPr>
          <a:xfrm>
            <a:off x="609600" y="1135851"/>
            <a:ext cx="2425700" cy="337349"/>
          </a:xfrm>
          <a:prstGeom prst="rect">
            <a:avLst/>
          </a:prstGeom>
          <a:noFill/>
          <a:ln>
            <a:noFill/>
          </a:ln>
        </p:spPr>
      </p:pic>
      <p:pic>
        <p:nvPicPr>
          <p:cNvPr id="555" name="Google Shape;555;p60"/>
          <p:cNvPicPr preferRelativeResize="0"/>
          <p:nvPr/>
        </p:nvPicPr>
        <p:blipFill rotWithShape="1">
          <a:blip r:embed="rId4">
            <a:alphaModFix/>
          </a:blip>
          <a:srcRect b="0" l="0" r="0" t="0"/>
          <a:stretch/>
        </p:blipFill>
        <p:spPr>
          <a:xfrm>
            <a:off x="4381500" y="952500"/>
            <a:ext cx="4762500" cy="3810000"/>
          </a:xfrm>
          <a:prstGeom prst="rect">
            <a:avLst/>
          </a:prstGeom>
          <a:noFill/>
          <a:ln>
            <a:noFill/>
          </a:ln>
        </p:spPr>
      </p:pic>
      <p:sp>
        <p:nvSpPr>
          <p:cNvPr id="556" name="Google Shape;556;p60"/>
          <p:cNvSpPr/>
          <p:nvPr/>
        </p:nvSpPr>
        <p:spPr>
          <a:xfrm>
            <a:off x="0" y="2006600"/>
            <a:ext cx="4572000"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 </a:t>
            </a:r>
            <a:r>
              <a:rPr b="1" i="1" lang="en-US" sz="1800">
                <a:solidFill>
                  <a:schemeClr val="dk1"/>
                </a:solidFill>
                <a:latin typeface="Arial"/>
                <a:ea typeface="Arial"/>
                <a:cs typeface="Arial"/>
                <a:sym typeface="Arial"/>
              </a:rPr>
              <a:t>ν&lt;0:</a:t>
            </a:r>
            <a:r>
              <a:rPr i="1" lang="en-US" sz="1800">
                <a:solidFill>
                  <a:schemeClr val="dk1"/>
                </a:solidFill>
                <a:latin typeface="Arial"/>
                <a:ea typeface="Arial"/>
                <a:cs typeface="Arial"/>
                <a:sym typeface="Arial"/>
              </a:rPr>
              <a:t>  new nodes attach to older nodes</a:t>
            </a:r>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 🡪 enhances the role of preferential attachment.</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ν→ −∞ each new node will only connect to the oldest node 🡪 hub-and-spoke topology (Fig 6.10a). </a:t>
            </a:r>
            <a:endParaRPr sz="1800">
              <a:solidFill>
                <a:schemeClr val="dk1"/>
              </a:solidFill>
              <a:latin typeface="Arial"/>
              <a:ea typeface="Arial"/>
              <a:cs typeface="Arial"/>
              <a:sym typeface="Arial"/>
            </a:endParaRPr>
          </a:p>
        </p:txBody>
      </p:sp>
      <p:sp>
        <p:nvSpPr>
          <p:cNvPr id="557" name="Google Shape;557;p60"/>
          <p:cNvSpPr/>
          <p:nvPr/>
        </p:nvSpPr>
        <p:spPr>
          <a:xfrm>
            <a:off x="0" y="4218127"/>
            <a:ext cx="45720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ν&lt;0:</a:t>
            </a:r>
            <a:r>
              <a:rPr i="1" lang="en-US" sz="1800">
                <a:solidFill>
                  <a:schemeClr val="dk1"/>
                </a:solidFill>
                <a:latin typeface="Arial"/>
                <a:ea typeface="Arial"/>
                <a:cs typeface="Arial"/>
                <a:sym typeface="Arial"/>
              </a:rPr>
              <a:t> new nodes attach to younger nodes</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ν→ +∞:  each node will connect to its immediate predecessor (Fig. 6.10a). </a:t>
            </a: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Arial"/>
                <a:ea typeface="Arial"/>
                <a:cs typeface="Arial"/>
                <a:sym typeface="Arial"/>
              </a:rPr>
              <a:t>Section 1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0" i="0" sz="1600" u="none" cap="none" strike="noStrike">
              <a:solidFill>
                <a:srgbClr val="FFFFFF"/>
              </a:solidFill>
              <a:latin typeface="Arial"/>
              <a:ea typeface="Arial"/>
              <a:cs typeface="Arial"/>
              <a:sym typeface="Arial"/>
            </a:endParaRPr>
          </a:p>
          <a:p>
            <a:pPr indent="0" lvl="0" marL="0" marR="0" rtl="0" algn="l">
              <a:spcBef>
                <a:spcPts val="320"/>
              </a:spcBef>
              <a:spcAft>
                <a:spcPts val="0"/>
              </a:spcAft>
              <a:buNone/>
            </a:pPr>
            <a:r>
              <a:t/>
            </a:r>
            <a:endParaRPr b="1" i="0" sz="1600" u="none" cap="none" strike="noStrike">
              <a:solidFill>
                <a:srgbClr val="FFFFFF"/>
              </a:solidFill>
              <a:latin typeface="Helvetica Neue"/>
              <a:ea typeface="Helvetica Neue"/>
              <a:cs typeface="Helvetica Neue"/>
              <a:sym typeface="Helvetica Neue"/>
            </a:endParaRPr>
          </a:p>
        </p:txBody>
      </p:sp>
      <p:sp>
        <p:nvSpPr>
          <p:cNvPr id="170" name="Google Shape;170;p25"/>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0" sz="1600" u="none" cap="none" strike="noStrike">
              <a:solidFill>
                <a:schemeClr val="lt1"/>
              </a:solidFill>
              <a:latin typeface="Helvetica Neue"/>
              <a:ea typeface="Helvetica Neue"/>
              <a:cs typeface="Helvetica Neue"/>
              <a:sym typeface="Helvetica Neue"/>
            </a:endParaRPr>
          </a:p>
        </p:txBody>
      </p:sp>
      <p:pic>
        <p:nvPicPr>
          <p:cNvPr id="171" name="Google Shape;171;p25"/>
          <p:cNvPicPr preferRelativeResize="0"/>
          <p:nvPr/>
        </p:nvPicPr>
        <p:blipFill rotWithShape="1">
          <a:blip r:embed="rId3">
            <a:alphaModFix/>
          </a:blip>
          <a:srcRect b="0" l="0" r="0" t="0"/>
          <a:stretch/>
        </p:blipFill>
        <p:spPr>
          <a:xfrm>
            <a:off x="533400" y="2197100"/>
            <a:ext cx="1117600" cy="1371600"/>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a:off x="2336801" y="2133601"/>
            <a:ext cx="4191000" cy="1429742"/>
          </a:xfrm>
          <a:prstGeom prst="rect">
            <a:avLst/>
          </a:prstGeom>
          <a:noFill/>
          <a:ln>
            <a:noFill/>
          </a:ln>
        </p:spPr>
      </p:pic>
      <p:pic>
        <p:nvPicPr>
          <p:cNvPr id="173" name="Google Shape;173;p25"/>
          <p:cNvPicPr preferRelativeResize="0"/>
          <p:nvPr/>
        </p:nvPicPr>
        <p:blipFill rotWithShape="1">
          <a:blip r:embed="rId5">
            <a:alphaModFix/>
          </a:blip>
          <a:srcRect b="0" l="0" r="0" t="0"/>
          <a:stretch/>
        </p:blipFill>
        <p:spPr>
          <a:xfrm>
            <a:off x="7340600" y="2133601"/>
            <a:ext cx="1295400" cy="129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1"/>
          <p:cNvSpPr txBox="1"/>
          <p:nvPr/>
        </p:nvSpPr>
        <p:spPr>
          <a:xfrm>
            <a:off x="0" y="152400"/>
            <a:ext cx="3937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64" name="Google Shape;564;p6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565" name="Google Shape;565;p61"/>
          <p:cNvPicPr preferRelativeResize="0"/>
          <p:nvPr/>
        </p:nvPicPr>
        <p:blipFill rotWithShape="1">
          <a:blip r:embed="rId3">
            <a:alphaModFix/>
          </a:blip>
          <a:srcRect b="0" l="0" r="0" t="0"/>
          <a:stretch/>
        </p:blipFill>
        <p:spPr>
          <a:xfrm>
            <a:off x="4368800" y="-25400"/>
            <a:ext cx="4503815" cy="571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Summary</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572" name="Google Shape;572;p6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5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73" name="Google Shape;573;p6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					summary	: Topological Diversity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80" name="Google Shape;580;p63"/>
          <p:cNvPicPr preferRelativeResize="0"/>
          <p:nvPr/>
        </p:nvPicPr>
        <p:blipFill rotWithShape="1">
          <a:blip r:embed="rId3">
            <a:alphaModFix/>
          </a:blip>
          <a:srcRect b="0" l="0" r="0" t="0"/>
          <a:stretch/>
        </p:blipFill>
        <p:spPr>
          <a:xfrm>
            <a:off x="279400" y="1015999"/>
            <a:ext cx="7518400" cy="39719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					summary	: Topological Diversity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87" name="Google Shape;587;p64"/>
          <p:cNvPicPr preferRelativeResize="0"/>
          <p:nvPr/>
        </p:nvPicPr>
        <p:blipFill rotWithShape="1">
          <a:blip r:embed="rId3">
            <a:alphaModFix/>
          </a:blip>
          <a:srcRect b="0" l="0" r="0" t="0"/>
          <a:stretch/>
        </p:blipFill>
        <p:spPr>
          <a:xfrm>
            <a:off x="596900" y="977899"/>
            <a:ext cx="6311900" cy="45815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					summary	: Topological Diversity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pic>
        <p:nvPicPr>
          <p:cNvPr id="594" name="Google Shape;594;p65"/>
          <p:cNvPicPr preferRelativeResize="0"/>
          <p:nvPr/>
        </p:nvPicPr>
        <p:blipFill rotWithShape="1">
          <a:blip r:embed="rId3">
            <a:alphaModFix/>
          </a:blip>
          <a:srcRect b="0" l="0" r="0" t="0"/>
          <a:stretch/>
        </p:blipFill>
        <p:spPr>
          <a:xfrm>
            <a:off x="1155700" y="797354"/>
            <a:ext cx="6705600" cy="47321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					summary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601" name="Google Shape;601;p6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602" name="Google Shape;602;p66"/>
          <p:cNvPicPr preferRelativeResize="0"/>
          <p:nvPr/>
        </p:nvPicPr>
        <p:blipFill rotWithShape="1">
          <a:blip r:embed="rId3">
            <a:alphaModFix/>
          </a:blip>
          <a:srcRect b="0" l="0" r="0" t="0"/>
          <a:stretch/>
        </p:blipFill>
        <p:spPr>
          <a:xfrm>
            <a:off x="76199" y="1244600"/>
            <a:ext cx="9030203" cy="3733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7"/>
          <p:cNvPicPr preferRelativeResize="0"/>
          <p:nvPr/>
        </p:nvPicPr>
        <p:blipFill rotWithShape="1">
          <a:blip r:embed="rId3">
            <a:alphaModFix/>
          </a:blip>
          <a:srcRect b="0" l="0" r="0" t="0"/>
          <a:stretch/>
        </p:blipFill>
        <p:spPr>
          <a:xfrm>
            <a:off x="4657725" y="1716088"/>
            <a:ext cx="223838" cy="352425"/>
          </a:xfrm>
          <a:prstGeom prst="rect">
            <a:avLst/>
          </a:prstGeom>
          <a:noFill/>
          <a:ln>
            <a:noFill/>
          </a:ln>
        </p:spPr>
      </p:pic>
      <p:sp>
        <p:nvSpPr>
          <p:cNvPr id="608" name="Google Shape;608;p67"/>
          <p:cNvSpPr txBox="1"/>
          <p:nvPr/>
        </p:nvSpPr>
        <p:spPr>
          <a:xfrm>
            <a:off x="731838" y="914400"/>
            <a:ext cx="7851775" cy="31400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 There is no universal exponent characterizing all networks.</a:t>
            </a:r>
            <a:endParaRPr/>
          </a:p>
          <a:p>
            <a:pPr indent="-342900" lvl="0" marL="457200" marR="0" rtl="0" algn="l">
              <a:spcBef>
                <a:spcPts val="0"/>
              </a:spcBef>
              <a:spcAft>
                <a:spcPts val="0"/>
              </a:spcAft>
              <a:buClr>
                <a:schemeClr val="dk1"/>
              </a:buClr>
              <a:buSzPts val="1800"/>
              <a:buFont typeface="Arial"/>
              <a:buNone/>
            </a:pPr>
            <a:r>
              <a:t/>
            </a:r>
            <a:endParaRPr sz="1800">
              <a:solidFill>
                <a:schemeClr val="dk1"/>
              </a:solidFill>
              <a:latin typeface="Helvetica Neue"/>
              <a:ea typeface="Helvetica Neue"/>
              <a:cs typeface="Helvetica Neue"/>
              <a:sym typeface="Helvetica Neue"/>
            </a:endParaRPr>
          </a:p>
          <a:p>
            <a:pPr indent="-457200" lvl="0" marL="4572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Growth and preferential attachment are responsible for the emergence of the scale-free property.</a:t>
            </a:r>
            <a:endParaRPr/>
          </a:p>
          <a:p>
            <a:pPr indent="-457200" lvl="0" marL="4572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The origins of the preferential attachment is system-dependent.</a:t>
            </a:r>
            <a:endParaRPr/>
          </a:p>
          <a:p>
            <a:pPr indent="-457200" lvl="0" marL="457200" marR="0" rtl="0" algn="l">
              <a:spcBef>
                <a:spcPts val="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 Modeling real networks:</a:t>
            </a:r>
            <a:endParaRPr/>
          </a:p>
          <a:p>
            <a:pPr indent="-457200" lvl="3" marL="1828800" marR="0" rtl="0" algn="l">
              <a:spcBef>
                <a:spcPts val="0"/>
              </a:spcBef>
              <a:spcAft>
                <a:spcPts val="0"/>
              </a:spcAft>
              <a:buClr>
                <a:schemeClr val="dk1"/>
              </a:buClr>
              <a:buSzPts val="1800"/>
              <a:buFont typeface="Helvetica Neue"/>
              <a:buChar char="•"/>
            </a:pPr>
            <a:r>
              <a:rPr b="0" i="0" lang="en-US" sz="1800" u="none" cap="none" strike="noStrike">
                <a:solidFill>
                  <a:schemeClr val="dk1"/>
                </a:solidFill>
                <a:latin typeface="Helvetica Neue"/>
                <a:ea typeface="Helvetica Neue"/>
                <a:cs typeface="Helvetica Neue"/>
                <a:sym typeface="Helvetica Neue"/>
              </a:rPr>
              <a:t> identify the microscopic processes that take place in the system</a:t>
            </a:r>
            <a:endParaRPr/>
          </a:p>
          <a:p>
            <a:pPr indent="-457200" lvl="3" marL="1828800" marR="0" rtl="0" algn="l">
              <a:spcBef>
                <a:spcPts val="0"/>
              </a:spcBef>
              <a:spcAft>
                <a:spcPts val="0"/>
              </a:spcAft>
              <a:buClr>
                <a:schemeClr val="dk1"/>
              </a:buClr>
              <a:buSzPts val="1800"/>
              <a:buFont typeface="Helvetica Neue"/>
              <a:buChar char="•"/>
            </a:pPr>
            <a:r>
              <a:rPr b="0" i="0" lang="en-US" sz="1800" u="none" cap="none" strike="noStrike">
                <a:solidFill>
                  <a:schemeClr val="dk1"/>
                </a:solidFill>
                <a:latin typeface="Helvetica Neue"/>
                <a:ea typeface="Helvetica Neue"/>
                <a:cs typeface="Helvetica Neue"/>
                <a:sym typeface="Helvetica Neue"/>
              </a:rPr>
              <a:t> measure their frequency from real data</a:t>
            </a:r>
            <a:endParaRPr/>
          </a:p>
          <a:p>
            <a:pPr indent="-457200" lvl="3" marL="1828800" marR="0" rtl="0" algn="l">
              <a:spcBef>
                <a:spcPts val="0"/>
              </a:spcBef>
              <a:spcAft>
                <a:spcPts val="0"/>
              </a:spcAft>
              <a:buClr>
                <a:schemeClr val="dk1"/>
              </a:buClr>
              <a:buSzPts val="1800"/>
              <a:buFont typeface="Helvetica Neue"/>
              <a:buChar char="•"/>
            </a:pPr>
            <a:r>
              <a:rPr b="0" i="0" lang="en-US" sz="1800" u="none" cap="none" strike="noStrike">
                <a:solidFill>
                  <a:schemeClr val="dk1"/>
                </a:solidFill>
                <a:latin typeface="Helvetica Neue"/>
                <a:ea typeface="Helvetica Neue"/>
                <a:cs typeface="Helvetica Neue"/>
                <a:sym typeface="Helvetica Neue"/>
              </a:rPr>
              <a:t> develop dynamical models that capture these </a:t>
            </a:r>
            <a:endParaRPr/>
          </a:p>
          <a:p>
            <a:pPr indent="-457200" lvl="3" marL="1828800" marR="0" rtl="0" algn="l">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       processes.  </a:t>
            </a:r>
            <a:endParaRPr/>
          </a:p>
        </p:txBody>
      </p:sp>
      <p:sp>
        <p:nvSpPr>
          <p:cNvPr id="609" name="Google Shape;609;p67"/>
          <p:cNvSpPr txBox="1"/>
          <p:nvPr/>
        </p:nvSpPr>
        <p:spPr>
          <a:xfrm>
            <a:off x="731838" y="4054475"/>
            <a:ext cx="7851775"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5. If the model is correct, it should correctly predict not only the degree exponent, but both small and large k-cutoffs.</a:t>
            </a:r>
            <a:endParaRPr/>
          </a:p>
        </p:txBody>
      </p:sp>
      <p:sp>
        <p:nvSpPr>
          <p:cNvPr id="610" name="Google Shape;610;p67"/>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
        <p:nvSpPr>
          <p:cNvPr id="611" name="Google Shape;611;p6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LESSONS LEARNED: evolving network models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8"/>
          <p:cNvSpPr txBox="1"/>
          <p:nvPr>
            <p:ph type="title"/>
          </p:nvPr>
        </p:nvSpPr>
        <p:spPr>
          <a:xfrm>
            <a:off x="0" y="2032000"/>
            <a:ext cx="91440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8500">
                <a:latin typeface="Helvetica Neue"/>
                <a:ea typeface="Helvetica Neue"/>
                <a:cs typeface="Helvetica Neue"/>
                <a:sym typeface="Helvetica Neue"/>
              </a:rPr>
              <a:t>The end</a:t>
            </a:r>
            <a:endParaRPr/>
          </a:p>
        </p:txBody>
      </p:sp>
      <p:pic>
        <p:nvPicPr>
          <p:cNvPr id="617" name="Google Shape;617;p68"/>
          <p:cNvPicPr preferRelativeResize="0"/>
          <p:nvPr/>
        </p:nvPicPr>
        <p:blipFill rotWithShape="1">
          <a:blip r:embed="rId3">
            <a:alphaModFix/>
          </a:blip>
          <a:srcRect b="0" l="0" r="0" t="0"/>
          <a:stretch/>
        </p:blipFill>
        <p:spPr>
          <a:xfrm>
            <a:off x="4657725" y="1716088"/>
            <a:ext cx="223838" cy="352425"/>
          </a:xfrm>
          <a:prstGeom prst="rect">
            <a:avLst/>
          </a:prstGeom>
          <a:noFill/>
          <a:ln>
            <a:noFill/>
          </a:ln>
        </p:spPr>
      </p:pic>
      <p:sp>
        <p:nvSpPr>
          <p:cNvPr id="618" name="Google Shape;618;p68"/>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1035050" y="1225550"/>
            <a:ext cx="2492375" cy="9652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i="0" lang="en-US" sz="2400" u="none" cap="none" strike="noStrike">
                <a:solidFill>
                  <a:schemeClr val="dk1"/>
                </a:solidFill>
                <a:latin typeface="Arial"/>
                <a:ea typeface="Arial"/>
                <a:cs typeface="Arial"/>
                <a:sym typeface="Arial"/>
              </a:rPr>
              <a:t>					</a:t>
            </a:r>
            <a:endParaRPr/>
          </a:p>
        </p:txBody>
      </p:sp>
      <p:sp>
        <p:nvSpPr>
          <p:cNvPr id="179" name="Google Shape;179;p26"/>
          <p:cNvSpPr txBox="1"/>
          <p:nvPr/>
        </p:nvSpPr>
        <p:spPr>
          <a:xfrm>
            <a:off x="469900" y="647700"/>
            <a:ext cx="7988300" cy="5336846"/>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1800" u="none" cap="none" strike="noStrike">
                <a:solidFill>
                  <a:srgbClr val="FF0000"/>
                </a:solidFill>
                <a:latin typeface="Helvetica Neue"/>
                <a:ea typeface="Helvetica Neue"/>
                <a:cs typeface="Helvetica Neue"/>
                <a:sym typeface="Helvetica Neue"/>
              </a:rPr>
              <a:t>The BA model is only a minimal model.</a:t>
            </a:r>
            <a:endParaRPr/>
          </a:p>
          <a:p>
            <a:pPr indent="0" lvl="0" marL="0" marR="0" rtl="0" algn="l">
              <a:lnSpc>
                <a:spcPct val="120000"/>
              </a:lnSpc>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Makes the simplest assumptions:</a:t>
            </a:r>
            <a:endParaRPr b="0" i="0" sz="1800" u="none" cap="none" strike="noStrike">
              <a:solidFill>
                <a:schemeClr val="dk1"/>
              </a:solidFill>
              <a:latin typeface="Helvetica Neue"/>
              <a:ea typeface="Helvetica Neue"/>
              <a:cs typeface="Helvetica Neue"/>
              <a:sym typeface="Helvetica Neue"/>
            </a:endParaRPr>
          </a:p>
          <a:p>
            <a:pPr indent="-114300" lvl="0" marL="0" marR="0" rtl="0" algn="l">
              <a:lnSpc>
                <a:spcPct val="140000"/>
              </a:lnSpc>
              <a:spcBef>
                <a:spcPts val="0"/>
              </a:spcBef>
              <a:spcAft>
                <a:spcPts val="0"/>
              </a:spcAft>
              <a:buClr>
                <a:schemeClr val="dk1"/>
              </a:buClr>
              <a:buSzPts val="1800"/>
              <a:buFont typeface="Helvetica Neue"/>
              <a:buChar char="•"/>
            </a:pPr>
            <a:r>
              <a:rPr b="0" i="0" lang="en-US" sz="1800" u="none" cap="none" strike="noStrike">
                <a:solidFill>
                  <a:schemeClr val="dk1"/>
                </a:solidFill>
                <a:latin typeface="Helvetica Neue"/>
                <a:ea typeface="Helvetica Neue"/>
                <a:cs typeface="Helvetica Neue"/>
                <a:sym typeface="Helvetica Neue"/>
              </a:rPr>
              <a:t> linear growth</a:t>
            </a:r>
            <a:endParaRPr/>
          </a:p>
          <a:p>
            <a:pPr indent="-114300" lvl="0" marL="0" marR="0" rtl="0" algn="l">
              <a:lnSpc>
                <a:spcPct val="140000"/>
              </a:lnSpc>
              <a:spcBef>
                <a:spcPts val="0"/>
              </a:spcBef>
              <a:spcAft>
                <a:spcPts val="0"/>
              </a:spcAft>
              <a:buClr>
                <a:schemeClr val="dk1"/>
              </a:buClr>
              <a:buSzPts val="1800"/>
              <a:buFont typeface="Helvetica Neue"/>
              <a:buChar char="•"/>
            </a:pPr>
            <a:r>
              <a:rPr b="0" i="0" lang="en-US" sz="1800" u="none" cap="none" strike="noStrike">
                <a:solidFill>
                  <a:schemeClr val="dk1"/>
                </a:solidFill>
                <a:latin typeface="Helvetica Neue"/>
                <a:ea typeface="Helvetica Neue"/>
                <a:cs typeface="Helvetica Neue"/>
                <a:sym typeface="Helvetica Neue"/>
              </a:rPr>
              <a:t> linear preferential attachment</a:t>
            </a:r>
            <a:endParaRPr/>
          </a:p>
          <a:p>
            <a:pPr indent="0" lvl="0" marL="0" marR="0" rtl="0" algn="l">
              <a:lnSpc>
                <a:spcPct val="140000"/>
              </a:lnSpc>
              <a:spcBef>
                <a:spcPts val="0"/>
              </a:spcBef>
              <a:spcAft>
                <a:spcPts val="0"/>
              </a:spcAft>
              <a:buClr>
                <a:schemeClr val="dk1"/>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i="0" lang="en-US" sz="1800" u="sng" cap="none" strike="noStrike">
                <a:solidFill>
                  <a:srgbClr val="FF0000"/>
                </a:solidFill>
                <a:latin typeface="Helvetica Neue"/>
                <a:ea typeface="Helvetica Neue"/>
                <a:cs typeface="Helvetica Neue"/>
                <a:sym typeface="Helvetica Neue"/>
              </a:rPr>
              <a:t>Does not capture</a:t>
            </a:r>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variations in the shape of the degree distribution</a:t>
            </a:r>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variations in the degree  exponent</a:t>
            </a:r>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the size-independent clustering coefficient</a:t>
            </a:r>
            <a:endParaRPr/>
          </a:p>
          <a:p>
            <a:pPr indent="0" lvl="0" marL="0" marR="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a:p>
            <a:pPr indent="0" lvl="0" marL="0" marR="0" rtl="0" algn="l">
              <a:spcBef>
                <a:spcPts val="0"/>
              </a:spcBef>
              <a:spcAft>
                <a:spcPts val="0"/>
              </a:spcAft>
              <a:buNone/>
            </a:pPr>
            <a:r>
              <a:rPr b="1" lang="en-US" sz="1800" u="sng">
                <a:solidFill>
                  <a:srgbClr val="FF0000"/>
                </a:solidFill>
                <a:latin typeface="Helvetica Neue"/>
                <a:ea typeface="Helvetica Neue"/>
                <a:cs typeface="Helvetica Neue"/>
                <a:sym typeface="Helvetica Neue"/>
              </a:rPr>
              <a:t>Hypothesis</a:t>
            </a:r>
            <a:r>
              <a:rPr lang="en-US" sz="1800">
                <a:solidFill>
                  <a:srgbClr val="FF0000"/>
                </a:solidFill>
                <a:latin typeface="Helvetica Neue"/>
                <a:ea typeface="Helvetica Neue"/>
                <a:cs typeface="Helvetica Neue"/>
                <a:sym typeface="Helvetica Neue"/>
              </a:rPr>
              <a:t>: </a:t>
            </a:r>
            <a:endParaRPr/>
          </a:p>
          <a:p>
            <a:pPr indent="0" lvl="0" marL="0" marR="0" rtl="0" algn="l">
              <a:spcBef>
                <a:spcPts val="0"/>
              </a:spcBef>
              <a:spcAft>
                <a:spcPts val="0"/>
              </a:spcAft>
              <a:buNone/>
            </a:pPr>
            <a:r>
              <a:rPr lang="en-US" sz="1800">
                <a:solidFill>
                  <a:srgbClr val="FF0000"/>
                </a:solidFill>
                <a:latin typeface="Helvetica Neue"/>
                <a:ea typeface="Helvetica Neue"/>
                <a:cs typeface="Helvetica Neue"/>
                <a:sym typeface="Helvetica Neue"/>
              </a:rPr>
              <a:t>The BA model can be adapted to describe most features of real networks. </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We need to incorporate mechanisms that are known to take place in real networks: addition of links without new nodes, link rewiring,  link removal; node removal, constraints or optimization</a:t>
            </a:r>
            <a:endParaRPr/>
          </a:p>
          <a:p>
            <a:pPr indent="0" lvl="4" marL="18288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p:txBody>
      </p:sp>
      <p:pic>
        <p:nvPicPr>
          <p:cNvPr id="180" name="Google Shape;180;p26"/>
          <p:cNvPicPr preferRelativeResize="0"/>
          <p:nvPr/>
        </p:nvPicPr>
        <p:blipFill rotWithShape="1">
          <a:blip r:embed="rId3">
            <a:alphaModFix/>
          </a:blip>
          <a:srcRect b="0" l="0" r="0" t="0"/>
          <a:stretch/>
        </p:blipFill>
        <p:spPr>
          <a:xfrm>
            <a:off x="6365875" y="1397000"/>
            <a:ext cx="1301750" cy="449263"/>
          </a:xfrm>
          <a:prstGeom prst="rect">
            <a:avLst/>
          </a:prstGeom>
          <a:noFill/>
          <a:ln>
            <a:noFill/>
          </a:ln>
        </p:spPr>
      </p:pic>
      <p:pic>
        <p:nvPicPr>
          <p:cNvPr id="181" name="Google Shape;181;p26"/>
          <p:cNvPicPr preferRelativeResize="0"/>
          <p:nvPr/>
        </p:nvPicPr>
        <p:blipFill rotWithShape="1">
          <a:blip r:embed="rId4">
            <a:alphaModFix/>
          </a:blip>
          <a:srcRect b="0" l="0" r="0" t="0"/>
          <a:stretch/>
        </p:blipFill>
        <p:spPr>
          <a:xfrm>
            <a:off x="6169025" y="1804988"/>
            <a:ext cx="1511300" cy="411162"/>
          </a:xfrm>
          <a:prstGeom prst="rect">
            <a:avLst/>
          </a:prstGeom>
          <a:noFill/>
          <a:ln>
            <a:noFill/>
          </a:ln>
        </p:spPr>
      </p:pic>
      <p:sp>
        <p:nvSpPr>
          <p:cNvPr id="182" name="Google Shape;182;p26"/>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endParaRPr i="1" sz="600">
              <a:solidFill>
                <a:srgbClr val="A5A5A5"/>
              </a:solidFill>
              <a:latin typeface="Helvetica Neue"/>
              <a:ea typeface="Helvetica Neue"/>
              <a:cs typeface="Helvetica Neue"/>
              <a:sym typeface="Helvetica Neue"/>
            </a:endParaRPr>
          </a:p>
        </p:txBody>
      </p:sp>
      <p:sp>
        <p:nvSpPr>
          <p:cNvPr id="183" name="Google Shape;183;p2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EVOLVING NETWORK MODELS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Bianconi-Barabasi model</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90" name="Google Shape;190;p2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91" name="Google Shape;191;p27"/>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p:nvPr/>
        </p:nvSpPr>
        <p:spPr>
          <a:xfrm>
            <a:off x="1744663" y="3735388"/>
            <a:ext cx="5135562" cy="1881187"/>
          </a:xfrm>
          <a:custGeom>
            <a:rect b="b" l="l" r="r" t="t"/>
            <a:pathLst>
              <a:path extrusionOk="0" h="2257778" w="5136444">
                <a:moveTo>
                  <a:pt x="0" y="2257778"/>
                </a:moveTo>
                <a:cubicBezTo>
                  <a:pt x="23989" y="2218267"/>
                  <a:pt x="47978" y="2178756"/>
                  <a:pt x="101600" y="2122311"/>
                </a:cubicBezTo>
                <a:cubicBezTo>
                  <a:pt x="155222" y="2065867"/>
                  <a:pt x="245534" y="1984022"/>
                  <a:pt x="321734" y="1919111"/>
                </a:cubicBezTo>
                <a:cubicBezTo>
                  <a:pt x="397934" y="1854200"/>
                  <a:pt x="445911" y="1806222"/>
                  <a:pt x="558800" y="1732844"/>
                </a:cubicBezTo>
                <a:cubicBezTo>
                  <a:pt x="671689" y="1659466"/>
                  <a:pt x="999067" y="1478844"/>
                  <a:pt x="999067" y="1478844"/>
                </a:cubicBezTo>
                <a:lnTo>
                  <a:pt x="1354667" y="1275644"/>
                </a:lnTo>
                <a:cubicBezTo>
                  <a:pt x="1436511" y="1227666"/>
                  <a:pt x="1363134" y="1255889"/>
                  <a:pt x="1490134" y="1190978"/>
                </a:cubicBezTo>
                <a:cubicBezTo>
                  <a:pt x="1617134" y="1126067"/>
                  <a:pt x="2116667" y="886178"/>
                  <a:pt x="2116667" y="886178"/>
                </a:cubicBezTo>
                <a:cubicBezTo>
                  <a:pt x="2333978" y="781756"/>
                  <a:pt x="2602089" y="646289"/>
                  <a:pt x="2794000" y="564444"/>
                </a:cubicBezTo>
                <a:cubicBezTo>
                  <a:pt x="2985911" y="482600"/>
                  <a:pt x="3095978" y="445911"/>
                  <a:pt x="3268134" y="395111"/>
                </a:cubicBezTo>
                <a:cubicBezTo>
                  <a:pt x="3440290" y="344311"/>
                  <a:pt x="3649134" y="307622"/>
                  <a:pt x="3826934" y="259644"/>
                </a:cubicBezTo>
                <a:cubicBezTo>
                  <a:pt x="4004734" y="211666"/>
                  <a:pt x="4179712" y="143933"/>
                  <a:pt x="4334934" y="107244"/>
                </a:cubicBezTo>
                <a:cubicBezTo>
                  <a:pt x="4490156" y="70555"/>
                  <a:pt x="4636912" y="56444"/>
                  <a:pt x="4758267" y="39511"/>
                </a:cubicBezTo>
                <a:cubicBezTo>
                  <a:pt x="4879623" y="22578"/>
                  <a:pt x="5000978" y="11288"/>
                  <a:pt x="5063067" y="5644"/>
                </a:cubicBezTo>
                <a:cubicBezTo>
                  <a:pt x="5125156" y="0"/>
                  <a:pt x="5125156" y="2822"/>
                  <a:pt x="5130800" y="5644"/>
                </a:cubicBezTo>
                <a:cubicBezTo>
                  <a:pt x="5136444" y="8466"/>
                  <a:pt x="5116689" y="15522"/>
                  <a:pt x="5096934" y="22578"/>
                </a:cubicBezTo>
              </a:path>
            </a:pathLst>
          </a:cu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197" name="Google Shape;197;p28"/>
          <p:cNvSpPr/>
          <p:nvPr/>
        </p:nvSpPr>
        <p:spPr>
          <a:xfrm>
            <a:off x="3090863" y="946150"/>
            <a:ext cx="1963737" cy="1354138"/>
          </a:xfrm>
          <a:prstGeom prst="arc">
            <a:avLst>
              <a:gd fmla="val 16200000" name="adj1"/>
              <a:gd fmla="val 0" name="adj2"/>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198" name="Google Shape;198;p28"/>
          <p:cNvSpPr/>
          <p:nvPr/>
        </p:nvSpPr>
        <p:spPr>
          <a:xfrm rot="-5400000">
            <a:off x="6627019" y="-621506"/>
            <a:ext cx="2681288" cy="11430000"/>
          </a:xfrm>
          <a:prstGeom prst="arc">
            <a:avLst>
              <a:gd fmla="val 16200000" name="adj1"/>
              <a:gd fmla="val 21459515" name="adj2"/>
            </a:avLst>
          </a:prstGeom>
          <a:noFill/>
          <a:ln cap="flat" cmpd="sng" w="444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199" name="Google Shape;199;p28"/>
          <p:cNvSpPr/>
          <p:nvPr/>
        </p:nvSpPr>
        <p:spPr>
          <a:xfrm rot="-5400000">
            <a:off x="5906294" y="1497807"/>
            <a:ext cx="4191000" cy="7199312"/>
          </a:xfrm>
          <a:prstGeom prst="arc">
            <a:avLst>
              <a:gd fmla="val 16200000" name="adj1"/>
              <a:gd fmla="val 21459515" name="adj2"/>
            </a:avLst>
          </a:prstGeom>
          <a:noFill/>
          <a:ln cap="flat" cmpd="sng" w="444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cxnSp>
        <p:nvCxnSpPr>
          <p:cNvPr id="200" name="Google Shape;200;p28"/>
          <p:cNvCxnSpPr/>
          <p:nvPr/>
        </p:nvCxnSpPr>
        <p:spPr>
          <a:xfrm>
            <a:off x="1693863" y="5108575"/>
            <a:ext cx="5570537" cy="28575"/>
          </a:xfrm>
          <a:prstGeom prst="straightConnector1">
            <a:avLst/>
          </a:prstGeom>
          <a:noFill/>
          <a:ln cap="flat" cmpd="sng" w="38100">
            <a:solidFill>
              <a:schemeClr val="dk1"/>
            </a:solidFill>
            <a:prstDash val="solid"/>
            <a:round/>
            <a:headEnd len="med" w="med" type="none"/>
            <a:tailEnd len="med" w="med" type="stealth"/>
          </a:ln>
        </p:spPr>
      </p:cxnSp>
      <p:cxnSp>
        <p:nvCxnSpPr>
          <p:cNvPr id="201" name="Google Shape;201;p28"/>
          <p:cNvCxnSpPr/>
          <p:nvPr/>
        </p:nvCxnSpPr>
        <p:spPr>
          <a:xfrm flipH="1" rot="5400000">
            <a:off x="588963" y="3994150"/>
            <a:ext cx="2298700" cy="12700"/>
          </a:xfrm>
          <a:prstGeom prst="straightConnector1">
            <a:avLst/>
          </a:prstGeom>
          <a:noFill/>
          <a:ln cap="flat" cmpd="sng" w="38100">
            <a:solidFill>
              <a:schemeClr val="dk1"/>
            </a:solidFill>
            <a:prstDash val="solid"/>
            <a:round/>
            <a:headEnd len="med" w="med" type="none"/>
            <a:tailEnd len="med" w="med" type="stealth"/>
          </a:ln>
        </p:spPr>
      </p:cxnSp>
      <p:sp>
        <p:nvSpPr>
          <p:cNvPr id="202" name="Google Shape;202;p28"/>
          <p:cNvSpPr/>
          <p:nvPr/>
        </p:nvSpPr>
        <p:spPr>
          <a:xfrm>
            <a:off x="0" y="635000"/>
            <a:ext cx="9380538" cy="8302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u="sng">
                <a:solidFill>
                  <a:srgbClr val="3333CC"/>
                </a:solidFill>
                <a:latin typeface="Times New Roman"/>
                <a:ea typeface="Times New Roman"/>
                <a:cs typeface="Times New Roman"/>
                <a:sym typeface="Times New Roman"/>
              </a:rPr>
              <a:t>SF model</a:t>
            </a:r>
            <a:r>
              <a:rPr b="1" lang="en-US" sz="2400">
                <a:solidFill>
                  <a:srgbClr val="000000"/>
                </a:solidFill>
                <a:latin typeface="Times New Roman"/>
                <a:ea typeface="Times New Roman"/>
                <a:cs typeface="Times New Roman"/>
                <a:sym typeface="Times New Roman"/>
              </a:rPr>
              <a:t>:       </a:t>
            </a:r>
            <a:r>
              <a:rPr b="1" i="1" lang="en-US" sz="2400">
                <a:solidFill>
                  <a:srgbClr val="000000"/>
                </a:solidFill>
                <a:latin typeface="Times New Roman"/>
                <a:ea typeface="Times New Roman"/>
                <a:cs typeface="Times New Roman"/>
                <a:sym typeface="Times New Roman"/>
              </a:rPr>
              <a:t>k(t)~t </a:t>
            </a:r>
            <a:r>
              <a:rPr b="1" baseline="30000" i="1" lang="en-US" sz="2400">
                <a:solidFill>
                  <a:srgbClr val="000000"/>
                </a:solidFill>
                <a:latin typeface="Times New Roman"/>
                <a:ea typeface="Times New Roman"/>
                <a:cs typeface="Times New Roman"/>
                <a:sym typeface="Times New Roman"/>
              </a:rPr>
              <a:t>½</a:t>
            </a:r>
            <a:r>
              <a:rPr b="1" i="1" lang="en-US" sz="2400">
                <a:solidFill>
                  <a:srgbClr val="000000"/>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(first mover advantage)</a:t>
            </a:r>
            <a:br>
              <a:rPr b="1" lang="en-US" sz="2400">
                <a:solidFill>
                  <a:srgbClr val="000000"/>
                </a:solidFill>
                <a:latin typeface="Times New Roman"/>
                <a:ea typeface="Times New Roman"/>
                <a:cs typeface="Times New Roman"/>
                <a:sym typeface="Times New Roman"/>
              </a:rPr>
            </a:br>
            <a:endParaRPr b="1" sz="2400">
              <a:solidFill>
                <a:srgbClr val="000000"/>
              </a:solidFill>
              <a:latin typeface="Times New Roman"/>
              <a:ea typeface="Times New Roman"/>
              <a:cs typeface="Times New Roman"/>
              <a:sym typeface="Times New Roman"/>
            </a:endParaRPr>
          </a:p>
        </p:txBody>
      </p:sp>
      <p:sp>
        <p:nvSpPr>
          <p:cNvPr id="203" name="Google Shape;203;p28"/>
          <p:cNvSpPr/>
          <p:nvPr/>
        </p:nvSpPr>
        <p:spPr>
          <a:xfrm rot="-5400000">
            <a:off x="7153275" y="-627062"/>
            <a:ext cx="2378075" cy="11430000"/>
          </a:xfrm>
          <a:prstGeom prst="arc">
            <a:avLst>
              <a:gd fmla="val 16200000" name="adj1"/>
              <a:gd fmla="val 21421023" name="adj2"/>
            </a:avLst>
          </a:prstGeom>
          <a:noFill/>
          <a:ln cap="flat" cmpd="sng" w="444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204" name="Google Shape;204;p28"/>
          <p:cNvSpPr/>
          <p:nvPr/>
        </p:nvSpPr>
        <p:spPr>
          <a:xfrm rot="-5400000">
            <a:off x="8193087" y="-596899"/>
            <a:ext cx="2105025" cy="11430000"/>
          </a:xfrm>
          <a:prstGeom prst="arc">
            <a:avLst>
              <a:gd fmla="val 16200000" name="adj1"/>
              <a:gd fmla="val 21421023" name="adj2"/>
            </a:avLst>
          </a:prstGeom>
          <a:noFill/>
          <a:ln cap="flat" cmpd="sng" w="444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205" name="Google Shape;205;p28"/>
          <p:cNvSpPr/>
          <p:nvPr/>
        </p:nvSpPr>
        <p:spPr>
          <a:xfrm>
            <a:off x="0" y="1400175"/>
            <a:ext cx="9423400" cy="18764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u="sng">
                <a:solidFill>
                  <a:srgbClr val="3333CC"/>
                </a:solidFill>
                <a:latin typeface="Times New Roman"/>
                <a:ea typeface="Times New Roman"/>
                <a:cs typeface="Times New Roman"/>
                <a:sym typeface="Times New Roman"/>
              </a:rPr>
              <a:t>Fitness model</a:t>
            </a:r>
            <a:r>
              <a:rPr b="1" lang="en-US" sz="2400">
                <a:solidFill>
                  <a:srgbClr val="3333CC"/>
                </a:solidFill>
                <a:latin typeface="Times New Roman"/>
                <a:ea typeface="Times New Roman"/>
                <a:cs typeface="Times New Roman"/>
                <a:sym typeface="Times New Roman"/>
              </a:rPr>
              <a:t>:     </a:t>
            </a:r>
            <a:r>
              <a:rPr b="1" lang="en-US" sz="2400">
                <a:solidFill>
                  <a:srgbClr val="000000"/>
                </a:solidFill>
                <a:latin typeface="Times New Roman"/>
                <a:ea typeface="Times New Roman"/>
                <a:cs typeface="Times New Roman"/>
                <a:sym typeface="Times New Roman"/>
              </a:rPr>
              <a:t>fitness  (</a:t>
            </a:r>
            <a:r>
              <a:rPr b="1" i="1" lang="en-US" sz="2400">
                <a:solidFill>
                  <a:srgbClr val="000000"/>
                </a:solidFill>
                <a:latin typeface="Times New Roman"/>
                <a:ea typeface="Times New Roman"/>
                <a:cs typeface="Times New Roman"/>
                <a:sym typeface="Times New Roman"/>
              </a:rPr>
              <a:t>η</a:t>
            </a:r>
            <a:r>
              <a:rPr b="1" lang="en-US" sz="2400">
                <a:solidFill>
                  <a:srgbClr val="000000"/>
                </a:solidFill>
                <a:latin typeface="Noto Sans Symbols"/>
                <a:ea typeface="Noto Sans Symbols"/>
                <a:cs typeface="Noto Sans Symbols"/>
                <a:sym typeface="Noto Sans Symbols"/>
              </a:rPr>
              <a:t> )  </a:t>
            </a:r>
            <a:r>
              <a:rPr b="1" lang="en-US" sz="2400">
                <a:solidFill>
                  <a:srgbClr val="000000"/>
                </a:solidFill>
                <a:latin typeface="Times New Roman"/>
                <a:ea typeface="Times New Roman"/>
                <a:cs typeface="Times New Roman"/>
                <a:sym typeface="Times New Roman"/>
              </a:rPr>
              <a:t>               			</a:t>
            </a:r>
            <a:r>
              <a:rPr b="1" i="1" lang="en-US" sz="2400">
                <a:solidFill>
                  <a:srgbClr val="000000"/>
                </a:solidFill>
                <a:latin typeface="Times New Roman"/>
                <a:ea typeface="Times New Roman"/>
                <a:cs typeface="Times New Roman"/>
                <a:sym typeface="Times New Roman"/>
              </a:rPr>
              <a:t>k(η,t)~t</a:t>
            </a:r>
            <a:r>
              <a:rPr b="1" baseline="30000" i="1" lang="en-US" sz="2400">
                <a:solidFill>
                  <a:srgbClr val="000000"/>
                </a:solidFill>
                <a:latin typeface="Times New Roman"/>
                <a:ea typeface="Times New Roman"/>
                <a:cs typeface="Times New Roman"/>
                <a:sym typeface="Times New Roman"/>
              </a:rPr>
              <a:t>β</a:t>
            </a:r>
            <a:r>
              <a:rPr b="1" baseline="30000" i="1" lang="en-US" sz="2400">
                <a:solidFill>
                  <a:srgbClr val="000000"/>
                </a:solidFill>
                <a:latin typeface="Noto Sans Symbols"/>
                <a:ea typeface="Noto Sans Symbols"/>
                <a:cs typeface="Noto Sans Symbols"/>
                <a:sym typeface="Noto Sans Symbols"/>
              </a:rPr>
              <a:t>(</a:t>
            </a:r>
            <a:r>
              <a:rPr b="1" baseline="30000" i="1" lang="en-US" sz="2400">
                <a:solidFill>
                  <a:srgbClr val="000000"/>
                </a:solidFill>
                <a:latin typeface="Times New Roman"/>
                <a:ea typeface="Times New Roman"/>
                <a:cs typeface="Times New Roman"/>
                <a:sym typeface="Times New Roman"/>
              </a:rPr>
              <a:t>η</a:t>
            </a:r>
            <a:r>
              <a:rPr b="1" baseline="30000" i="1" lang="en-US" sz="2400">
                <a:solidFill>
                  <a:srgbClr val="000000"/>
                </a:solidFill>
                <a:latin typeface="Noto Sans Symbols"/>
                <a:ea typeface="Noto Sans Symbols"/>
                <a:cs typeface="Noto Sans Symbols"/>
                <a:sym typeface="Noto Sans Symbols"/>
              </a:rPr>
              <a:t>)</a:t>
            </a:r>
            <a:r>
              <a:rPr b="1" baseline="30000" lang="en-US" sz="2400">
                <a:solidFill>
                  <a:srgbClr val="000000"/>
                </a:solidFill>
                <a:latin typeface="Times New Roman"/>
                <a:ea typeface="Times New Roman"/>
                <a:cs typeface="Times New Roman"/>
                <a:sym typeface="Times New Roman"/>
              </a:rPr>
              <a:t> </a:t>
            </a:r>
            <a:endParaRPr b="1" baseline="30000" sz="2400">
              <a:solidFill>
                <a:srgbClr val="000000"/>
              </a:solidFill>
              <a:latin typeface="Times New Roman"/>
              <a:ea typeface="Times New Roman"/>
              <a:cs typeface="Times New Roman"/>
              <a:sym typeface="Times New Roman"/>
            </a:endParaRPr>
          </a:p>
          <a:p>
            <a:pPr indent="0" lvl="0" marL="0" marR="0" rtl="0" algn="ctr">
              <a:spcBef>
                <a:spcPts val="1200"/>
              </a:spcBef>
              <a:spcAft>
                <a:spcPts val="0"/>
              </a:spcAft>
              <a:buNone/>
            </a:pPr>
            <a:r>
              <a:rPr b="1" i="1" lang="en-US" sz="2400">
                <a:solidFill>
                  <a:srgbClr val="000000"/>
                </a:solidFill>
                <a:latin typeface="Noto Sans Symbols"/>
                <a:ea typeface="Noto Sans Symbols"/>
                <a:cs typeface="Noto Sans Symbols"/>
                <a:sym typeface="Noto Sans Symbols"/>
              </a:rPr>
              <a:t>						</a:t>
            </a:r>
            <a:endParaRPr/>
          </a:p>
          <a:p>
            <a:pPr indent="0" lvl="0" marL="0" marR="0" rtl="0" algn="ctr">
              <a:spcBef>
                <a:spcPts val="1200"/>
              </a:spcBef>
              <a:spcAft>
                <a:spcPts val="0"/>
              </a:spcAft>
              <a:buNone/>
            </a:pPr>
            <a:r>
              <a:rPr b="1" i="1" lang="en-US" sz="2400">
                <a:solidFill>
                  <a:srgbClr val="000000"/>
                </a:solidFill>
                <a:latin typeface="Noto Sans Symbols"/>
                <a:ea typeface="Noto Sans Symbols"/>
                <a:cs typeface="Noto Sans Symbols"/>
                <a:sym typeface="Noto Sans Symbols"/>
              </a:rPr>
              <a:t>								β(η)</a:t>
            </a:r>
            <a:r>
              <a:rPr b="1" lang="en-US" sz="2400">
                <a:solidFill>
                  <a:srgbClr val="000000"/>
                </a:solidFill>
                <a:latin typeface="Times New Roman"/>
                <a:ea typeface="Times New Roman"/>
                <a:cs typeface="Times New Roman"/>
                <a:sym typeface="Times New Roman"/>
              </a:rPr>
              <a:t> =η</a:t>
            </a:r>
            <a:r>
              <a:rPr b="1" lang="en-US" sz="2400">
                <a:solidFill>
                  <a:srgbClr val="000000"/>
                </a:solidFill>
                <a:latin typeface="Noto Sans Symbols"/>
                <a:ea typeface="Noto Sans Symbols"/>
                <a:cs typeface="Noto Sans Symbols"/>
                <a:sym typeface="Noto Sans Symbols"/>
              </a:rPr>
              <a:t>/</a:t>
            </a:r>
            <a:r>
              <a:rPr b="1" lang="en-US" sz="2400">
                <a:solidFill>
                  <a:srgbClr val="000000"/>
                </a:solidFill>
                <a:latin typeface="Times New Roman"/>
                <a:ea typeface="Times New Roman"/>
                <a:cs typeface="Times New Roman"/>
                <a:sym typeface="Times New Roman"/>
              </a:rPr>
              <a:t>C    </a:t>
            </a:r>
            <a:br>
              <a:rPr b="1" lang="en-US" sz="2000">
                <a:solidFill>
                  <a:srgbClr val="000000"/>
                </a:solidFill>
                <a:latin typeface="Times New Roman"/>
                <a:ea typeface="Times New Roman"/>
                <a:cs typeface="Times New Roman"/>
                <a:sym typeface="Times New Roman"/>
              </a:rPr>
            </a:br>
            <a:endParaRPr b="1" sz="2000">
              <a:solidFill>
                <a:srgbClr val="000000"/>
              </a:solidFill>
              <a:latin typeface="Times New Roman"/>
              <a:ea typeface="Times New Roman"/>
              <a:cs typeface="Times New Roman"/>
              <a:sym typeface="Times New Roman"/>
            </a:endParaRPr>
          </a:p>
        </p:txBody>
      </p:sp>
      <p:pic>
        <p:nvPicPr>
          <p:cNvPr id="206" name="Google Shape;206;p28"/>
          <p:cNvPicPr preferRelativeResize="0"/>
          <p:nvPr/>
        </p:nvPicPr>
        <p:blipFill rotWithShape="1">
          <a:blip r:embed="rId3">
            <a:alphaModFix/>
          </a:blip>
          <a:srcRect b="0" l="0" r="0" t="0"/>
          <a:stretch/>
        </p:blipFill>
        <p:spPr>
          <a:xfrm>
            <a:off x="4468813" y="1296988"/>
            <a:ext cx="2263775" cy="939800"/>
          </a:xfrm>
          <a:prstGeom prst="rect">
            <a:avLst/>
          </a:prstGeom>
          <a:noFill/>
          <a:ln>
            <a:noFill/>
          </a:ln>
        </p:spPr>
      </p:pic>
      <p:sp>
        <p:nvSpPr>
          <p:cNvPr id="207" name="Google Shape;207;p28"/>
          <p:cNvSpPr/>
          <p:nvPr/>
        </p:nvSpPr>
        <p:spPr>
          <a:xfrm>
            <a:off x="1943100" y="2943225"/>
            <a:ext cx="5041900" cy="2157413"/>
          </a:xfrm>
          <a:prstGeom prst="rect">
            <a:avLst/>
          </a:prstGeom>
          <a:solidFill>
            <a:schemeClr val="lt1"/>
          </a:solidFill>
          <a:ln cap="flat"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208" name="Google Shape;208;p28"/>
          <p:cNvSpPr/>
          <p:nvPr/>
        </p:nvSpPr>
        <p:spPr>
          <a:xfrm>
            <a:off x="6938963" y="2921000"/>
            <a:ext cx="2255837" cy="2092325"/>
          </a:xfrm>
          <a:prstGeom prst="rect">
            <a:avLst/>
          </a:prstGeom>
          <a:solidFill>
            <a:schemeClr val="lt1"/>
          </a:solidFill>
          <a:ln cap="flat"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209" name="Google Shape;209;p28"/>
          <p:cNvSpPr/>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rgbClr val="FF0000"/>
                </a:solidFill>
                <a:latin typeface="Arial"/>
                <a:ea typeface="Arial"/>
                <a:cs typeface="Arial"/>
                <a:sym typeface="Arial"/>
              </a:rPr>
              <a:t>Can Latecomers Make It?</a:t>
            </a:r>
            <a:r>
              <a:rPr b="1" lang="en-US" sz="3200">
                <a:solidFill>
                  <a:srgbClr val="FF0000"/>
                </a:solidFill>
                <a:latin typeface="Times New Roman"/>
                <a:ea typeface="Times New Roman"/>
                <a:cs typeface="Times New Roman"/>
                <a:sym typeface="Times New Roman"/>
              </a:rPr>
              <a:t>  </a:t>
            </a:r>
            <a:endParaRPr/>
          </a:p>
        </p:txBody>
      </p:sp>
      <p:sp>
        <p:nvSpPr>
          <p:cNvPr id="210" name="Google Shape;210;p28"/>
          <p:cNvSpPr txBox="1"/>
          <p:nvPr/>
        </p:nvSpPr>
        <p:spPr>
          <a:xfrm>
            <a:off x="3937000" y="5122863"/>
            <a:ext cx="833438"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rgbClr val="000000"/>
                </a:solidFill>
                <a:latin typeface="Times New Roman"/>
                <a:ea typeface="Times New Roman"/>
                <a:cs typeface="Times New Roman"/>
                <a:sym typeface="Times New Roman"/>
              </a:rPr>
              <a:t>time</a:t>
            </a:r>
            <a:endParaRPr/>
          </a:p>
        </p:txBody>
      </p:sp>
      <p:sp>
        <p:nvSpPr>
          <p:cNvPr id="211" name="Google Shape;211;p28"/>
          <p:cNvSpPr txBox="1"/>
          <p:nvPr/>
        </p:nvSpPr>
        <p:spPr>
          <a:xfrm rot="-5400000">
            <a:off x="609600" y="3622676"/>
            <a:ext cx="1627187" cy="4619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400">
                <a:solidFill>
                  <a:srgbClr val="000000"/>
                </a:solidFill>
                <a:latin typeface="Times New Roman"/>
                <a:ea typeface="Times New Roman"/>
                <a:cs typeface="Times New Roman"/>
                <a:sym typeface="Times New Roman"/>
              </a:rPr>
              <a:t>Degree (k) </a:t>
            </a:r>
            <a:endParaRPr/>
          </a:p>
        </p:txBody>
      </p:sp>
      <p:sp>
        <p:nvSpPr>
          <p:cNvPr id="212" name="Google Shape;212;p28"/>
          <p:cNvSpPr txBox="1"/>
          <p:nvPr/>
        </p:nvSpPr>
        <p:spPr>
          <a:xfrm>
            <a:off x="0" y="5434013"/>
            <a:ext cx="8077200" cy="3397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Helvetica Neue"/>
                <a:ea typeface="Helvetica Neue"/>
                <a:cs typeface="Helvetica Neue"/>
                <a:sym typeface="Helvetica Neue"/>
              </a:rPr>
              <a:t>Bianconi &amp; Barabási, </a:t>
            </a:r>
            <a:r>
              <a:rPr i="1" lang="en-US" sz="1600">
                <a:solidFill>
                  <a:srgbClr val="000000"/>
                </a:solidFill>
                <a:latin typeface="Helvetica Neue"/>
                <a:ea typeface="Helvetica Neue"/>
                <a:cs typeface="Helvetica Neue"/>
                <a:sym typeface="Helvetica Neue"/>
              </a:rPr>
              <a:t>Physical Review Letters</a:t>
            </a:r>
            <a:r>
              <a:rPr lang="en-US" sz="1600">
                <a:solidFill>
                  <a:srgbClr val="000000"/>
                </a:solidFill>
                <a:latin typeface="Helvetica Neue"/>
                <a:ea typeface="Helvetica Neue"/>
                <a:cs typeface="Helvetica Neue"/>
                <a:sym typeface="Helvetica Neue"/>
              </a:rPr>
              <a:t> 2001; </a:t>
            </a:r>
            <a:r>
              <a:rPr i="1" lang="en-US" sz="1600">
                <a:solidFill>
                  <a:srgbClr val="000000"/>
                </a:solidFill>
                <a:latin typeface="Helvetica Neue"/>
                <a:ea typeface="Helvetica Neue"/>
                <a:cs typeface="Helvetica Neue"/>
                <a:sym typeface="Helvetica Neue"/>
              </a:rPr>
              <a:t>Europhys. Lett.</a:t>
            </a:r>
            <a:r>
              <a:rPr lang="en-US" sz="1600">
                <a:solidFill>
                  <a:srgbClr val="000000"/>
                </a:solidFill>
                <a:latin typeface="Helvetica Neue"/>
                <a:ea typeface="Helvetica Neue"/>
                <a:cs typeface="Helvetica Neue"/>
                <a:sym typeface="Helvetica Neue"/>
              </a:rPr>
              <a:t> 2001. </a:t>
            </a:r>
            <a:endParaRPr sz="2000">
              <a:solidFill>
                <a:srgbClr val="000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0"/>
                                        <p:tgtEl>
                                          <p:spTgt spid="207"/>
                                        </p:tgtEl>
                                        <p:attrNameLst>
                                          <p:attrName>ppt_x</p:attrName>
                                        </p:attrNameLst>
                                      </p:cBhvr>
                                      <p:tavLst>
                                        <p:tav fmla="" tm="0">
                                          <p:val>
                                            <p:strVal val="#ppt_x"/>
                                          </p:val>
                                        </p:tav>
                                        <p:tav fmla="" tm="100000">
                                          <p:val>
                                            <p:strVal val="#ppt_x+1"/>
                                          </p:val>
                                        </p:tav>
                                      </p:tavLst>
                                    </p:anim>
                                    <p:set>
                                      <p:cBhvr>
                                        <p:cTn dur="1" fill="hold">
                                          <p:stCondLst>
                                            <p:cond delay="5000"/>
                                          </p:stCondLst>
                                        </p:cTn>
                                        <p:tgtEl>
                                          <p:spTgt spid="2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3000"/>
                                        <p:tgtEl>
                                          <p:spTgt spid="207"/>
                                        </p:tgtEl>
                                        <p:attrNameLst>
                                          <p:attrName>ppt_x</p:attrName>
                                        </p:attrNameLst>
                                      </p:cBhvr>
                                      <p:tavLst>
                                        <p:tav fmla="" tm="0">
                                          <p:val>
                                            <p:strVal val="#ppt_x"/>
                                          </p:val>
                                        </p:tav>
                                        <p:tav fmla="" tm="100000">
                                          <p:val>
                                            <p:strVal val="#ppt_x+1"/>
                                          </p:val>
                                        </p:tav>
                                      </p:tavLst>
                                    </p:anim>
                                    <p:set>
                                      <p:cBhvr>
                                        <p:cTn dur="1" fill="hold">
                                          <p:stCondLst>
                                            <p:cond delay="300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6.2			       	Bianconi-Barabasi Model (definition)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19" name="Google Shape;219;p2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20" name="Google Shape;220;p29"/>
          <p:cNvPicPr preferRelativeResize="0"/>
          <p:nvPr/>
        </p:nvPicPr>
        <p:blipFill rotWithShape="1">
          <a:blip r:embed="rId3">
            <a:alphaModFix/>
          </a:blip>
          <a:srcRect b="0" l="0" r="0" t="0"/>
          <a:stretch/>
        </p:blipFill>
        <p:spPr>
          <a:xfrm>
            <a:off x="1206500" y="1282700"/>
            <a:ext cx="6959600" cy="347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Section 2				Fitness Model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sz="1600">
              <a:solidFill>
                <a:srgbClr val="FFFFFF"/>
              </a:solidFill>
              <a:latin typeface="Arial"/>
              <a:ea typeface="Arial"/>
              <a:cs typeface="Arial"/>
              <a:sym typeface="Arial"/>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227" name="Google Shape;227;p3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228" name="Google Shape;228;p30"/>
          <p:cNvPicPr preferRelativeResize="0"/>
          <p:nvPr/>
        </p:nvPicPr>
        <p:blipFill rotWithShape="1">
          <a:blip r:embed="rId3">
            <a:alphaModFix/>
          </a:blip>
          <a:srcRect b="0" l="0" r="0" t="0"/>
          <a:stretch/>
        </p:blipFill>
        <p:spPr>
          <a:xfrm>
            <a:off x="1250950" y="733424"/>
            <a:ext cx="6642100" cy="498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